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30"/>
  </p:notesMasterIdLst>
  <p:sldIdLst>
    <p:sldId id="256" r:id="rId3"/>
    <p:sldId id="283" r:id="rId4"/>
    <p:sldId id="258" r:id="rId5"/>
    <p:sldId id="257" r:id="rId6"/>
    <p:sldId id="284" r:id="rId7"/>
    <p:sldId id="285" r:id="rId8"/>
    <p:sldId id="307" r:id="rId9"/>
    <p:sldId id="286" r:id="rId10"/>
    <p:sldId id="264" r:id="rId11"/>
    <p:sldId id="287" r:id="rId12"/>
    <p:sldId id="288" r:id="rId13"/>
    <p:sldId id="289" r:id="rId14"/>
    <p:sldId id="290" r:id="rId15"/>
    <p:sldId id="291" r:id="rId16"/>
    <p:sldId id="293" r:id="rId17"/>
    <p:sldId id="305" r:id="rId18"/>
    <p:sldId id="292" r:id="rId19"/>
    <p:sldId id="297" r:id="rId20"/>
    <p:sldId id="296" r:id="rId21"/>
    <p:sldId id="299" r:id="rId22"/>
    <p:sldId id="298" r:id="rId23"/>
    <p:sldId id="301" r:id="rId24"/>
    <p:sldId id="300" r:id="rId25"/>
    <p:sldId id="302" r:id="rId26"/>
    <p:sldId id="277" r:id="rId27"/>
    <p:sldId id="306" r:id="rId28"/>
    <p:sldId id="262" r:id="rId2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E7B98B-33A1-4B48-870D-2AC232205DF0}">
  <a:tblStyle styleId="{AAE7B98B-33A1-4B48-870D-2AC232205DF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27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jp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10306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17412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19343450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64002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837854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27419272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92125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586292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14262015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34678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13876009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43161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7307181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917111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692767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25</a:t>
            </a:fld>
            <a:endParaRPr lang="zh-CN" altLang="en-US"/>
          </a:p>
        </p:txBody>
      </p:sp>
    </p:spTree>
    <p:extLst>
      <p:ext uri="{BB962C8B-B14F-4D97-AF65-F5344CB8AC3E}">
        <p14:creationId xmlns:p14="http://schemas.microsoft.com/office/powerpoint/2010/main" val="33331927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97813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95" name="Google Shape;295;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7742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39450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2157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97824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18609698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2288532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9074817"/>
      </p:ext>
    </p:extLst>
  </p:cSld>
  <p:clrMapOvr>
    <a:masterClrMapping/>
  </p:clrMapOvr>
  <p:transition spd="med">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Slide">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2"/>
          <p:cNvSpPr txBox="1">
            <a:spLocks noGrp="1"/>
          </p:cNvSpPr>
          <p:nvPr>
            <p:ph type="ctrTitle"/>
          </p:nvPr>
        </p:nvSpPr>
        <p:spPr>
          <a:xfrm>
            <a:off x="365760" y="2166365"/>
            <a:ext cx="11471565" cy="1739347"/>
          </a:xfrm>
          <a:prstGeom prst="rect">
            <a:avLst/>
          </a:prstGeom>
          <a:solidFill>
            <a:srgbClr val="181818">
              <a:alpha val="31764"/>
            </a:srgbClr>
          </a:solidFill>
          <a:ln>
            <a:noFill/>
          </a:ln>
        </p:spPr>
        <p:txBody>
          <a:bodyPr spcFirstLastPara="1" wrap="square" lIns="91425" tIns="45700" rIns="91425" bIns="45700" anchor="ctr" anchorCtr="0">
            <a:noAutofit/>
          </a:bodyPr>
          <a:lstStyle>
            <a:lvl1pPr lvl="0" algn="ctr">
              <a:lnSpc>
                <a:spcPct val="80000"/>
              </a:lnSpc>
              <a:spcBef>
                <a:spcPts val="0"/>
              </a:spcBef>
              <a:spcAft>
                <a:spcPts val="0"/>
              </a:spcAft>
              <a:buClr>
                <a:schemeClr val="lt2"/>
              </a:buClr>
              <a:buSzPts val="5333"/>
              <a:buFont typeface="Quattrocento Sans"/>
              <a:buNone/>
              <a:defRPr sz="5333">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1524000" y="3996251"/>
            <a:ext cx="9144000" cy="1309255"/>
          </a:xfrm>
          <a:prstGeom prst="rect">
            <a:avLst/>
          </a:prstGeom>
          <a:solidFill>
            <a:srgbClr val="181818">
              <a:alpha val="31764"/>
            </a:srgbClr>
          </a:solidFill>
          <a:ln>
            <a:noFill/>
          </a:ln>
        </p:spPr>
        <p:txBody>
          <a:bodyPr spcFirstLastPara="1" wrap="square" lIns="91425" tIns="45700" rIns="91425" bIns="45700" anchor="t" anchorCtr="0">
            <a:noAutofit/>
          </a:bodyPr>
          <a:lstStyle>
            <a:lvl1pPr lvl="0" algn="ctr">
              <a:lnSpc>
                <a:spcPct val="90000"/>
              </a:lnSpc>
              <a:spcBef>
                <a:spcPts val="1200"/>
              </a:spcBef>
              <a:spcAft>
                <a:spcPts val="0"/>
              </a:spcAft>
              <a:buSzPts val="3600"/>
              <a:buNone/>
              <a:defRPr sz="3600">
                <a:solidFill>
                  <a:srgbClr val="FCFCFC"/>
                </a:solidFill>
                <a:latin typeface="Calibri" panose="020F0502020204030204" pitchFamily="34" charset="0"/>
                <a:cs typeface="Calibri" panose="020F0502020204030204" pitchFamily="34" charset="0"/>
              </a:defRPr>
            </a:lvl1pPr>
            <a:lvl2pPr lvl="1" algn="ctr">
              <a:lnSpc>
                <a:spcPct val="90000"/>
              </a:lnSpc>
              <a:spcBef>
                <a:spcPts val="200"/>
              </a:spcBef>
              <a:spcAft>
                <a:spcPts val="0"/>
              </a:spcAft>
              <a:buSzPts val="2000"/>
              <a:buNone/>
              <a:defRPr sz="2000"/>
            </a:lvl2pPr>
            <a:lvl3pPr lvl="2" algn="ctr">
              <a:lnSpc>
                <a:spcPct val="90000"/>
              </a:lnSpc>
              <a:spcBef>
                <a:spcPts val="400"/>
              </a:spcBef>
              <a:spcAft>
                <a:spcPts val="0"/>
              </a:spcAft>
              <a:buSzPts val="2000"/>
              <a:buNone/>
              <a:defRPr sz="20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sp>
        <p:nvSpPr>
          <p:cNvPr id="20" name="Google Shape;20;p2"/>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1" name="Google Shape;21;p2"/>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2" name="Google Shape;22;p2"/>
          <p:cNvSpPr txBox="1">
            <a:spLocks noGrp="1"/>
          </p:cNvSpPr>
          <p:nvPr>
            <p:ph type="sldNum" idx="12"/>
          </p:nvPr>
        </p:nvSpPr>
        <p:spPr>
          <a:xfrm>
            <a:off x="11176001" y="6422855"/>
            <a:ext cx="429191"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23" name="Google Shape;23;p2"/>
          <p:cNvPicPr preferRelativeResize="0"/>
          <p:nvPr/>
        </p:nvPicPr>
        <p:blipFill rotWithShape="1">
          <a:blip r:embed="rId3">
            <a:alphaModFix/>
          </a:blip>
          <a:srcRect/>
          <a:stretch/>
        </p:blipFill>
        <p:spPr>
          <a:xfrm>
            <a:off x="5898175" y="809765"/>
            <a:ext cx="1493583" cy="786096"/>
          </a:xfrm>
          <a:prstGeom prst="rect">
            <a:avLst/>
          </a:prstGeom>
          <a:noFill/>
          <a:ln>
            <a:noFill/>
          </a:ln>
        </p:spPr>
      </p:pic>
      <p:pic>
        <p:nvPicPr>
          <p:cNvPr id="8" name="Google Shape;28;p28"/>
          <p:cNvPicPr preferRelativeResize="0"/>
          <p:nvPr userDrawn="1"/>
        </p:nvPicPr>
        <p:blipFill rotWithShape="1">
          <a:blip r:embed="rId4">
            <a:alphaModFix/>
          </a:blip>
          <a:srcRect/>
          <a:stretch/>
        </p:blipFill>
        <p:spPr>
          <a:xfrm>
            <a:off x="4203160" y="848143"/>
            <a:ext cx="1307954" cy="747717"/>
          </a:xfrm>
          <a:prstGeom prst="rect">
            <a:avLst/>
          </a:prstGeom>
          <a:noFill/>
          <a:ln>
            <a:noFill/>
          </a:ln>
        </p:spPr>
      </p:pic>
    </p:spTree>
    <p:extLst>
      <p:ext uri="{BB962C8B-B14F-4D97-AF65-F5344CB8AC3E}">
        <p14:creationId xmlns:p14="http://schemas.microsoft.com/office/powerpoint/2010/main" val="18022388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3"/>
          <p:cNvSpPr txBox="1">
            <a:spLocks noGrp="1"/>
          </p:cNvSpPr>
          <p:nvPr>
            <p:ph type="body" idx="1"/>
          </p:nvPr>
        </p:nvSpPr>
        <p:spPr>
          <a:xfrm>
            <a:off x="514350" y="1120201"/>
            <a:ext cx="11169649" cy="5097721"/>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200"/>
              </a:spcBef>
              <a:spcAft>
                <a:spcPts val="0"/>
              </a:spcAft>
              <a:buSzPts val="2800"/>
              <a:buChar char="▪"/>
              <a:defRPr sz="2800">
                <a:latin typeface="Calibri" panose="020F0502020204030204" pitchFamily="34" charset="0"/>
                <a:cs typeface="Calibri" panose="020F0502020204030204" pitchFamily="34" charset="0"/>
              </a:defRPr>
            </a:lvl1pPr>
            <a:lvl2pPr marL="914400" lvl="1" indent="-406400" algn="l">
              <a:lnSpc>
                <a:spcPct val="90000"/>
              </a:lnSpc>
              <a:spcBef>
                <a:spcPts val="200"/>
              </a:spcBef>
              <a:spcAft>
                <a:spcPts val="0"/>
              </a:spcAft>
              <a:buSzPts val="2800"/>
              <a:buChar char="▪"/>
              <a:defRPr sz="2800"/>
            </a:lvl2pPr>
            <a:lvl3pPr marL="1371600" lvl="2" indent="-381000" algn="l">
              <a:lnSpc>
                <a:spcPct val="90000"/>
              </a:lnSpc>
              <a:spcBef>
                <a:spcPts val="400"/>
              </a:spcBef>
              <a:spcAft>
                <a:spcPts val="0"/>
              </a:spcAft>
              <a:buSzPts val="2400"/>
              <a:buChar char="▪"/>
              <a:defRPr sz="2400"/>
            </a:lvl3pPr>
            <a:lvl4pPr marL="1828800" lvl="3" indent="-355600" algn="l">
              <a:lnSpc>
                <a:spcPct val="90000"/>
              </a:lnSpc>
              <a:spcBef>
                <a:spcPts val="400"/>
              </a:spcBef>
              <a:spcAft>
                <a:spcPts val="0"/>
              </a:spcAft>
              <a:buSzPts val="2000"/>
              <a:buChar char="▪"/>
              <a:defRPr sz="2000"/>
            </a:lvl4pPr>
            <a:lvl5pPr marL="2286000" lvl="4" indent="-355600" algn="l">
              <a:lnSpc>
                <a:spcPct val="90000"/>
              </a:lnSpc>
              <a:spcBef>
                <a:spcPts val="400"/>
              </a:spcBef>
              <a:spcAft>
                <a:spcPts val="0"/>
              </a:spcAft>
              <a:buSzPts val="2000"/>
              <a:buChar char="▪"/>
              <a:defRPr sz="2000"/>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27" name="Google Shape;27;p3"/>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8" name="Google Shape;28;p3"/>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9" name="Google Shape;29;p3"/>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7" name="Google Shape;28;p28"/>
          <p:cNvPicPr preferRelativeResize="0"/>
          <p:nvPr userDrawn="1"/>
        </p:nvPicPr>
        <p:blipFill rotWithShape="1">
          <a:blip r:embed="rId2">
            <a:alphaModFix/>
          </a:blip>
          <a:srcRect/>
          <a:stretch/>
        </p:blipFill>
        <p:spPr>
          <a:xfrm>
            <a:off x="10029494" y="359229"/>
            <a:ext cx="706542" cy="401743"/>
          </a:xfrm>
          <a:prstGeom prst="rect">
            <a:avLst/>
          </a:prstGeom>
          <a:noFill/>
          <a:ln>
            <a:noFill/>
          </a:ln>
        </p:spPr>
      </p:pic>
    </p:spTree>
    <p:extLst>
      <p:ext uri="{BB962C8B-B14F-4D97-AF65-F5344CB8AC3E}">
        <p14:creationId xmlns:p14="http://schemas.microsoft.com/office/powerpoint/2010/main" val="8928255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 Header">
    <p:spTree>
      <p:nvGrpSpPr>
        <p:cNvPr id="1" name="Shape 30"/>
        <p:cNvGrpSpPr/>
        <p:nvPr/>
      </p:nvGrpSpPr>
      <p:grpSpPr>
        <a:xfrm>
          <a:off x="0" y="0"/>
          <a:ext cx="0" cy="0"/>
          <a:chOff x="0" y="0"/>
          <a:chExt cx="0" cy="0"/>
        </a:xfrm>
      </p:grpSpPr>
      <p:sp>
        <p:nvSpPr>
          <p:cNvPr id="31" name="Google Shape;31;p4"/>
          <p:cNvSpPr/>
          <p:nvPr/>
        </p:nvSpPr>
        <p:spPr>
          <a:xfrm>
            <a:off x="-6842" y="2059012"/>
            <a:ext cx="12195668" cy="18288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p:txBody>
      </p:sp>
      <p:sp>
        <p:nvSpPr>
          <p:cNvPr id="32" name="Google Shape;32;p4"/>
          <p:cNvSpPr txBox="1">
            <a:spLocks noGrp="1"/>
          </p:cNvSpPr>
          <p:nvPr>
            <p:ph type="title"/>
          </p:nvPr>
        </p:nvSpPr>
        <p:spPr>
          <a:xfrm>
            <a:off x="833191" y="2208879"/>
            <a:ext cx="10515600" cy="1676400"/>
          </a:xfrm>
          <a:prstGeom prst="rect">
            <a:avLst/>
          </a:prstGeom>
          <a:noFill/>
          <a:ln>
            <a:noFill/>
          </a:ln>
        </p:spPr>
        <p:txBody>
          <a:bodyPr spcFirstLastPara="1" wrap="square" lIns="91425" tIns="45700" rIns="91425" bIns="45700" anchor="ctr" anchorCtr="0">
            <a:noAutofit/>
          </a:bodyPr>
          <a:lstStyle>
            <a:lvl1pPr lvl="0" algn="ctr">
              <a:lnSpc>
                <a:spcPct val="80000"/>
              </a:lnSpc>
              <a:spcBef>
                <a:spcPts val="0"/>
              </a:spcBef>
              <a:spcAft>
                <a:spcPts val="0"/>
              </a:spcAft>
              <a:buClr>
                <a:schemeClr val="lt1"/>
              </a:buClr>
              <a:buSzPts val="4800"/>
              <a:buFont typeface="Quattrocento Sans"/>
              <a:buNone/>
              <a:defRPr sz="4800" b="0">
                <a:solidFill>
                  <a:schemeClr val="lt1"/>
                </a:solidFill>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4"/>
          <p:cNvSpPr txBox="1">
            <a:spLocks noGrp="1"/>
          </p:cNvSpPr>
          <p:nvPr>
            <p:ph type="body" idx="1"/>
          </p:nvPr>
        </p:nvSpPr>
        <p:spPr>
          <a:xfrm>
            <a:off x="833191" y="4010335"/>
            <a:ext cx="10515600" cy="117463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200"/>
              </a:spcBef>
              <a:spcAft>
                <a:spcPts val="0"/>
              </a:spcAft>
              <a:buSzPts val="3200"/>
              <a:buNone/>
              <a:defRPr sz="3200">
                <a:solidFill>
                  <a:schemeClr val="dk2"/>
                </a:solidFill>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1800"/>
              <a:buNone/>
              <a:defRPr sz="1800">
                <a:solidFill>
                  <a:srgbClr val="8C8C8C"/>
                </a:solidFill>
              </a:defRPr>
            </a:lvl2pPr>
            <a:lvl3pPr marL="1371600" lvl="2" indent="-228600" algn="l">
              <a:lnSpc>
                <a:spcPct val="90000"/>
              </a:lnSpc>
              <a:spcBef>
                <a:spcPts val="400"/>
              </a:spcBef>
              <a:spcAft>
                <a:spcPts val="0"/>
              </a:spcAft>
              <a:buSzPts val="1600"/>
              <a:buNone/>
              <a:defRPr sz="1600">
                <a:solidFill>
                  <a:srgbClr val="8C8C8C"/>
                </a:solidFill>
              </a:defRPr>
            </a:lvl3pPr>
            <a:lvl4pPr marL="1828800" lvl="3" indent="-228600" algn="l">
              <a:lnSpc>
                <a:spcPct val="90000"/>
              </a:lnSpc>
              <a:spcBef>
                <a:spcPts val="400"/>
              </a:spcBef>
              <a:spcAft>
                <a:spcPts val="0"/>
              </a:spcAft>
              <a:buSzPts val="1400"/>
              <a:buNone/>
              <a:defRPr sz="1400">
                <a:solidFill>
                  <a:srgbClr val="8C8C8C"/>
                </a:solidFill>
              </a:defRPr>
            </a:lvl4pPr>
            <a:lvl5pPr marL="2286000" lvl="4" indent="-228600" algn="l">
              <a:lnSpc>
                <a:spcPct val="90000"/>
              </a:lnSpc>
              <a:spcBef>
                <a:spcPts val="400"/>
              </a:spcBef>
              <a:spcAft>
                <a:spcPts val="0"/>
              </a:spcAft>
              <a:buSzPts val="1400"/>
              <a:buNone/>
              <a:defRPr sz="1400">
                <a:solidFill>
                  <a:srgbClr val="8C8C8C"/>
                </a:solidFill>
              </a:defRPr>
            </a:lvl5pPr>
            <a:lvl6pPr marL="2743200" lvl="5" indent="-228600" algn="l">
              <a:lnSpc>
                <a:spcPct val="90000"/>
              </a:lnSpc>
              <a:spcBef>
                <a:spcPts val="400"/>
              </a:spcBef>
              <a:spcAft>
                <a:spcPts val="0"/>
              </a:spcAft>
              <a:buSzPts val="1400"/>
              <a:buNone/>
              <a:defRPr sz="1400">
                <a:solidFill>
                  <a:srgbClr val="8C8C8C"/>
                </a:solidFill>
              </a:defRPr>
            </a:lvl6pPr>
            <a:lvl7pPr marL="3200400" lvl="6" indent="-228600" algn="l">
              <a:lnSpc>
                <a:spcPct val="90000"/>
              </a:lnSpc>
              <a:spcBef>
                <a:spcPts val="400"/>
              </a:spcBef>
              <a:spcAft>
                <a:spcPts val="0"/>
              </a:spcAft>
              <a:buSzPts val="1400"/>
              <a:buNone/>
              <a:defRPr sz="1400">
                <a:solidFill>
                  <a:srgbClr val="8C8C8C"/>
                </a:solidFill>
              </a:defRPr>
            </a:lvl7pPr>
            <a:lvl8pPr marL="3657600" lvl="7" indent="-228600" algn="l">
              <a:lnSpc>
                <a:spcPct val="90000"/>
              </a:lnSpc>
              <a:spcBef>
                <a:spcPts val="400"/>
              </a:spcBef>
              <a:spcAft>
                <a:spcPts val="0"/>
              </a:spcAft>
              <a:buSzPts val="1400"/>
              <a:buNone/>
              <a:defRPr sz="1400">
                <a:solidFill>
                  <a:srgbClr val="8C8C8C"/>
                </a:solidFill>
              </a:defRPr>
            </a:lvl8pPr>
            <a:lvl9pPr marL="4114800" lvl="8" indent="-228600" algn="l">
              <a:lnSpc>
                <a:spcPct val="90000"/>
              </a:lnSpc>
              <a:spcBef>
                <a:spcPts val="400"/>
              </a:spcBef>
              <a:spcAft>
                <a:spcPts val="400"/>
              </a:spcAft>
              <a:buSzPts val="1400"/>
              <a:buNone/>
              <a:defRPr sz="1400">
                <a:solidFill>
                  <a:srgbClr val="8C8C8C"/>
                </a:solidFill>
              </a:defRPr>
            </a:lvl9pPr>
          </a:lstStyle>
          <a:p>
            <a:endParaRPr/>
          </a:p>
        </p:txBody>
      </p:sp>
      <p:sp>
        <p:nvSpPr>
          <p:cNvPr id="34" name="Google Shape;34;p4"/>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solidFill>
                  <a:schemeClr val="dk2"/>
                </a:solidFill>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099BDD"/>
              </a:solidFill>
              <a:effectLst/>
              <a:uLnTx/>
              <a:uFillTx/>
              <a:latin typeface="Calibri" panose="020F0502020204030204" pitchFamily="34" charset="0"/>
              <a:cs typeface="Calibri" panose="020F0502020204030204" pitchFamily="34" charset="0"/>
              <a:sym typeface="Quattrocento Sans"/>
            </a:endParaRPr>
          </a:p>
        </p:txBody>
      </p:sp>
      <p:sp>
        <p:nvSpPr>
          <p:cNvPr id="35" name="Google Shape;35;p4"/>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36" name="Google Shape;36;p4"/>
          <p:cNvSpPr txBox="1">
            <a:spLocks noGrp="1"/>
          </p:cNvSpPr>
          <p:nvPr>
            <p:ph type="sldNum" idx="12"/>
          </p:nvPr>
        </p:nvSpPr>
        <p:spPr>
          <a:xfrm>
            <a:off x="11176001" y="6422855"/>
            <a:ext cx="429191"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L="0" lvl="1" indent="0" algn="r">
              <a:spcBef>
                <a:spcPts val="0"/>
              </a:spcBef>
              <a:buNone/>
              <a:defRPr sz="800" b="0" i="0" u="none" strike="noStrike" cap="none">
                <a:solidFill>
                  <a:srgbClr val="A5A5A5"/>
                </a:solidFill>
                <a:latin typeface="Quattrocento Sans"/>
                <a:ea typeface="Quattrocento Sans"/>
                <a:cs typeface="Quattrocento Sans"/>
                <a:sym typeface="Quattrocento Sans"/>
              </a:defRPr>
            </a:lvl2pPr>
            <a:lvl3pPr marL="0" lvl="2" indent="0" algn="r">
              <a:spcBef>
                <a:spcPts val="0"/>
              </a:spcBef>
              <a:buNone/>
              <a:defRPr sz="800" b="0" i="0" u="none" strike="noStrike" cap="none">
                <a:solidFill>
                  <a:srgbClr val="A5A5A5"/>
                </a:solidFill>
                <a:latin typeface="Quattrocento Sans"/>
                <a:ea typeface="Quattrocento Sans"/>
                <a:cs typeface="Quattrocento Sans"/>
                <a:sym typeface="Quattrocento Sans"/>
              </a:defRPr>
            </a:lvl3pPr>
            <a:lvl4pPr marL="0" lvl="3" indent="0" algn="r">
              <a:spcBef>
                <a:spcPts val="0"/>
              </a:spcBef>
              <a:buNone/>
              <a:defRPr sz="800" b="0" i="0" u="none" strike="noStrike" cap="none">
                <a:solidFill>
                  <a:srgbClr val="A5A5A5"/>
                </a:solidFill>
                <a:latin typeface="Quattrocento Sans"/>
                <a:ea typeface="Quattrocento Sans"/>
                <a:cs typeface="Quattrocento Sans"/>
                <a:sym typeface="Quattrocento Sans"/>
              </a:defRPr>
            </a:lvl4pPr>
            <a:lvl5pPr marL="0" lvl="4" indent="0" algn="r">
              <a:spcBef>
                <a:spcPts val="0"/>
              </a:spcBef>
              <a:buNone/>
              <a:defRPr sz="800" b="0" i="0" u="none" strike="noStrike" cap="none">
                <a:solidFill>
                  <a:srgbClr val="A5A5A5"/>
                </a:solidFill>
                <a:latin typeface="Quattrocento Sans"/>
                <a:ea typeface="Quattrocento Sans"/>
                <a:cs typeface="Quattrocento Sans"/>
                <a:sym typeface="Quattrocento Sans"/>
              </a:defRPr>
            </a:lvl5pPr>
            <a:lvl6pPr marL="0" lvl="5" indent="0" algn="r">
              <a:spcBef>
                <a:spcPts val="0"/>
              </a:spcBef>
              <a:buNone/>
              <a:defRPr sz="800" b="0" i="0" u="none" strike="noStrike" cap="none">
                <a:solidFill>
                  <a:srgbClr val="A5A5A5"/>
                </a:solidFill>
                <a:latin typeface="Quattrocento Sans"/>
                <a:ea typeface="Quattrocento Sans"/>
                <a:cs typeface="Quattrocento Sans"/>
                <a:sym typeface="Quattrocento Sans"/>
              </a:defRPr>
            </a:lvl6pPr>
            <a:lvl7pPr marL="0" lvl="6" indent="0" algn="r">
              <a:spcBef>
                <a:spcPts val="0"/>
              </a:spcBef>
              <a:buNone/>
              <a:defRPr sz="800" b="0" i="0" u="none" strike="noStrike" cap="none">
                <a:solidFill>
                  <a:srgbClr val="A5A5A5"/>
                </a:solidFill>
                <a:latin typeface="Quattrocento Sans"/>
                <a:ea typeface="Quattrocento Sans"/>
                <a:cs typeface="Quattrocento Sans"/>
                <a:sym typeface="Quattrocento Sans"/>
              </a:defRPr>
            </a:lvl7pPr>
            <a:lvl8pPr marL="0" lvl="7" indent="0" algn="r">
              <a:spcBef>
                <a:spcPts val="0"/>
              </a:spcBef>
              <a:buNone/>
              <a:defRPr sz="800" b="0" i="0" u="none" strike="noStrike" cap="none">
                <a:solidFill>
                  <a:srgbClr val="A5A5A5"/>
                </a:solidFill>
                <a:latin typeface="Quattrocento Sans"/>
                <a:ea typeface="Quattrocento Sans"/>
                <a:cs typeface="Quattrocento Sans"/>
                <a:sym typeface="Quattrocento Sans"/>
              </a:defRPr>
            </a:lvl8pPr>
            <a:lvl9pPr marL="0" lvl="8" indent="0" algn="r">
              <a:spcBef>
                <a:spcPts val="0"/>
              </a:spcBef>
              <a:buNone/>
              <a:defRPr sz="800" b="0" i="0" u="none" strike="noStrike" cap="none">
                <a:solidFill>
                  <a:srgbClr val="A5A5A5"/>
                </a:solidFill>
                <a:latin typeface="Quattrocento Sans"/>
                <a:ea typeface="Quattrocento Sans"/>
                <a:cs typeface="Quattrocento Sans"/>
                <a:sym typeface="Quattrocento Sans"/>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6694332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37"/>
        <p:cNvGrpSpPr/>
        <p:nvPr/>
      </p:nvGrpSpPr>
      <p:grpSpPr>
        <a:xfrm>
          <a:off x="0" y="0"/>
          <a:ext cx="0" cy="0"/>
          <a:chOff x="0" y="0"/>
          <a:chExt cx="0" cy="0"/>
        </a:xfrm>
      </p:grpSpPr>
      <p:sp>
        <p:nvSpPr>
          <p:cNvPr id="38" name="Google Shape;38;p5"/>
          <p:cNvSpPr txBox="1">
            <a:spLocks noGrp="1"/>
          </p:cNvSpPr>
          <p:nvPr>
            <p:ph type="body" idx="1"/>
          </p:nvPr>
        </p:nvSpPr>
        <p:spPr>
          <a:xfrm>
            <a:off x="514352" y="1088572"/>
            <a:ext cx="5445872" cy="5129349"/>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39" name="Google Shape;39;p5"/>
          <p:cNvSpPr txBox="1">
            <a:spLocks noGrp="1"/>
          </p:cNvSpPr>
          <p:nvPr>
            <p:ph type="body" idx="2"/>
          </p:nvPr>
        </p:nvSpPr>
        <p:spPr>
          <a:xfrm>
            <a:off x="6230390" y="1088572"/>
            <a:ext cx="5463769" cy="5129349"/>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40" name="Google Shape;40;p5"/>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41" name="Google Shape;41;p5"/>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42" name="Google Shape;42;p5"/>
          <p:cNvSpPr txBox="1">
            <a:spLocks noGrp="1"/>
          </p:cNvSpPr>
          <p:nvPr>
            <p:ph type="sldNum" idx="12"/>
          </p:nvPr>
        </p:nvSpPr>
        <p:spPr>
          <a:xfrm>
            <a:off x="11176001" y="6422855"/>
            <a:ext cx="51815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43" name="Google Shape;43;p5"/>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2481541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6"/>
          <p:cNvSpPr txBox="1">
            <a:spLocks noGrp="1"/>
          </p:cNvSpPr>
          <p:nvPr>
            <p:ph type="body" idx="1"/>
          </p:nvPr>
        </p:nvSpPr>
        <p:spPr>
          <a:xfrm>
            <a:off x="514350" y="958430"/>
            <a:ext cx="5447538" cy="743095"/>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200"/>
              </a:spcBef>
              <a:spcAft>
                <a:spcPts val="0"/>
              </a:spcAft>
              <a:buSzPts val="2100"/>
              <a:buNone/>
              <a:defRPr sz="2100" b="1">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47" name="Google Shape;47;p6"/>
          <p:cNvSpPr txBox="1">
            <a:spLocks noGrp="1"/>
          </p:cNvSpPr>
          <p:nvPr>
            <p:ph type="body" idx="2"/>
          </p:nvPr>
        </p:nvSpPr>
        <p:spPr>
          <a:xfrm>
            <a:off x="514350" y="1823931"/>
            <a:ext cx="5447538" cy="4398796"/>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48" name="Google Shape;48;p6"/>
          <p:cNvSpPr txBox="1">
            <a:spLocks noGrp="1"/>
          </p:cNvSpPr>
          <p:nvPr>
            <p:ph type="body" idx="3"/>
          </p:nvPr>
        </p:nvSpPr>
        <p:spPr>
          <a:xfrm>
            <a:off x="6231231" y="958430"/>
            <a:ext cx="5452768" cy="743095"/>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200"/>
              </a:spcBef>
              <a:spcAft>
                <a:spcPts val="0"/>
              </a:spcAft>
              <a:buSzPts val="2100"/>
              <a:buNone/>
              <a:defRPr sz="2100" b="1">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49" name="Google Shape;49;p6"/>
          <p:cNvSpPr txBox="1">
            <a:spLocks noGrp="1"/>
          </p:cNvSpPr>
          <p:nvPr>
            <p:ph type="body" idx="4"/>
          </p:nvPr>
        </p:nvSpPr>
        <p:spPr>
          <a:xfrm>
            <a:off x="6231231" y="1823928"/>
            <a:ext cx="5452768" cy="4398796"/>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50" name="Google Shape;50;p6"/>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1" name="Google Shape;51;p6"/>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2" name="Google Shape;52;p6"/>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8308876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7"/>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6" name="Google Shape;56;p7"/>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7" name="Google Shape;57;p7"/>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1973658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58"/>
        <p:cNvGrpSpPr/>
        <p:nvPr/>
      </p:nvGrpSpPr>
      <p:grpSpPr>
        <a:xfrm>
          <a:off x="0" y="0"/>
          <a:ext cx="0" cy="0"/>
          <a:chOff x="0" y="0"/>
          <a:chExt cx="0" cy="0"/>
        </a:xfrm>
      </p:grpSpPr>
      <p:sp>
        <p:nvSpPr>
          <p:cNvPr id="59" name="Google Shape;59;p8"/>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0" name="Google Shape;60;p8"/>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1" name="Google Shape;61;p8"/>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3606359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62"/>
        <p:cNvGrpSpPr/>
        <p:nvPr/>
      </p:nvGrpSpPr>
      <p:grpSpPr>
        <a:xfrm>
          <a:off x="0" y="0"/>
          <a:ext cx="0" cy="0"/>
          <a:chOff x="0" y="0"/>
          <a:chExt cx="0" cy="0"/>
        </a:xfrm>
      </p:grpSpPr>
      <p:sp>
        <p:nvSpPr>
          <p:cNvPr id="63" name="Google Shape;63;p9"/>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9"/>
          <p:cNvSpPr txBox="1">
            <a:spLocks noGrp="1"/>
          </p:cNvSpPr>
          <p:nvPr>
            <p:ph type="body" idx="1"/>
          </p:nvPr>
        </p:nvSpPr>
        <p:spPr>
          <a:xfrm>
            <a:off x="514350" y="1148080"/>
            <a:ext cx="6819138" cy="508677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200"/>
              </a:spcBef>
              <a:spcAft>
                <a:spcPts val="0"/>
              </a:spcAft>
              <a:buSzPts val="3200"/>
              <a:buChar char="▪"/>
              <a:defRPr sz="3200">
                <a:latin typeface="Calibri" panose="020F0502020204030204" pitchFamily="34" charset="0"/>
                <a:cs typeface="Calibri" panose="020F0502020204030204" pitchFamily="34" charset="0"/>
              </a:defRPr>
            </a:lvl1pPr>
            <a:lvl2pPr marL="914400" lvl="1" indent="-406400" algn="l">
              <a:lnSpc>
                <a:spcPct val="90000"/>
              </a:lnSpc>
              <a:spcBef>
                <a:spcPts val="200"/>
              </a:spcBef>
              <a:spcAft>
                <a:spcPts val="0"/>
              </a:spcAft>
              <a:buSzPts val="2800"/>
              <a:buChar char="▪"/>
              <a:defRPr sz="2800"/>
            </a:lvl2pPr>
            <a:lvl3pPr marL="1371600" lvl="2" indent="-381000" algn="l">
              <a:lnSpc>
                <a:spcPct val="90000"/>
              </a:lnSpc>
              <a:spcBef>
                <a:spcPts val="400"/>
              </a:spcBef>
              <a:spcAft>
                <a:spcPts val="0"/>
              </a:spcAft>
              <a:buSzPts val="2400"/>
              <a:buChar char="▪"/>
              <a:defRPr sz="2400"/>
            </a:lvl3pPr>
            <a:lvl4pPr marL="1828800" lvl="3" indent="-355600" algn="l">
              <a:lnSpc>
                <a:spcPct val="90000"/>
              </a:lnSpc>
              <a:spcBef>
                <a:spcPts val="400"/>
              </a:spcBef>
              <a:spcAft>
                <a:spcPts val="0"/>
              </a:spcAft>
              <a:buSzPts val="2000"/>
              <a:buChar char="▪"/>
              <a:defRPr sz="2000"/>
            </a:lvl4pPr>
            <a:lvl5pPr marL="2286000" lvl="4" indent="-355600" algn="l">
              <a:lnSpc>
                <a:spcPct val="90000"/>
              </a:lnSpc>
              <a:spcBef>
                <a:spcPts val="400"/>
              </a:spcBef>
              <a:spcAft>
                <a:spcPts val="0"/>
              </a:spcAft>
              <a:buSzPts val="2000"/>
              <a:buChar char="▪"/>
              <a:defRPr sz="2000"/>
            </a:lvl5pPr>
            <a:lvl6pPr marL="2743200" lvl="5" indent="-355600" algn="l">
              <a:lnSpc>
                <a:spcPct val="90000"/>
              </a:lnSpc>
              <a:spcBef>
                <a:spcPts val="400"/>
              </a:spcBef>
              <a:spcAft>
                <a:spcPts val="0"/>
              </a:spcAft>
              <a:buSzPts val="2000"/>
              <a:buChar char="▪"/>
              <a:defRPr sz="2000"/>
            </a:lvl6pPr>
            <a:lvl7pPr marL="3200400" lvl="6" indent="-355600" algn="l">
              <a:lnSpc>
                <a:spcPct val="90000"/>
              </a:lnSpc>
              <a:spcBef>
                <a:spcPts val="400"/>
              </a:spcBef>
              <a:spcAft>
                <a:spcPts val="0"/>
              </a:spcAft>
              <a:buSzPts val="2000"/>
              <a:buChar char="▪"/>
              <a:defRPr sz="2000"/>
            </a:lvl7pPr>
            <a:lvl8pPr marL="3657600" lvl="7" indent="-355600" algn="l">
              <a:lnSpc>
                <a:spcPct val="90000"/>
              </a:lnSpc>
              <a:spcBef>
                <a:spcPts val="400"/>
              </a:spcBef>
              <a:spcAft>
                <a:spcPts val="0"/>
              </a:spcAft>
              <a:buSzPts val="2000"/>
              <a:buChar char="▪"/>
              <a:defRPr sz="2000"/>
            </a:lvl8pPr>
            <a:lvl9pPr marL="4114800" lvl="8" indent="-355600" algn="l">
              <a:lnSpc>
                <a:spcPct val="90000"/>
              </a:lnSpc>
              <a:spcBef>
                <a:spcPts val="400"/>
              </a:spcBef>
              <a:spcAft>
                <a:spcPts val="400"/>
              </a:spcAft>
              <a:buSzPts val="2000"/>
              <a:buChar char="▪"/>
              <a:defRPr sz="2000"/>
            </a:lvl9pPr>
          </a:lstStyle>
          <a:p>
            <a:endParaRPr/>
          </a:p>
        </p:txBody>
      </p:sp>
      <p:sp>
        <p:nvSpPr>
          <p:cNvPr id="65" name="Google Shape;65;p9"/>
          <p:cNvSpPr txBox="1">
            <a:spLocks noGrp="1"/>
          </p:cNvSpPr>
          <p:nvPr>
            <p:ph type="body" idx="2"/>
          </p:nvPr>
        </p:nvSpPr>
        <p:spPr>
          <a:xfrm>
            <a:off x="7789022" y="1148081"/>
            <a:ext cx="3905137" cy="5086774"/>
          </a:xfrm>
          <a:prstGeom prst="rect">
            <a:avLst/>
          </a:prstGeom>
          <a:noFill/>
          <a:ln>
            <a:noFill/>
          </a:ln>
        </p:spPr>
        <p:txBody>
          <a:bodyPr spcFirstLastPara="1" wrap="square" lIns="91425" tIns="45700" rIns="91425" bIns="45700" anchor="t" anchorCtr="0">
            <a:noAutofit/>
          </a:bodyPr>
          <a:lstStyle>
            <a:lvl1pPr marL="457200" lvl="0" indent="-228600" algn="l">
              <a:lnSpc>
                <a:spcPct val="95000"/>
              </a:lnSpc>
              <a:spcBef>
                <a:spcPts val="1200"/>
              </a:spcBef>
              <a:spcAft>
                <a:spcPts val="0"/>
              </a:spcAft>
              <a:buSzPts val="1800"/>
              <a:buNone/>
              <a:defRPr sz="1800">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66" name="Google Shape;66;p9"/>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7" name="Google Shape;67;p9"/>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8" name="Google Shape;68;p9"/>
          <p:cNvSpPr txBox="1">
            <a:spLocks noGrp="1"/>
          </p:cNvSpPr>
          <p:nvPr>
            <p:ph type="sldNum" idx="12"/>
          </p:nvPr>
        </p:nvSpPr>
        <p:spPr>
          <a:xfrm>
            <a:off x="11176001" y="6422855"/>
            <a:ext cx="429191"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540388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69"/>
        <p:cNvGrpSpPr/>
        <p:nvPr/>
      </p:nvGrpSpPr>
      <p:grpSpPr>
        <a:xfrm>
          <a:off x="0" y="0"/>
          <a:ext cx="0" cy="0"/>
          <a:chOff x="0" y="0"/>
          <a:chExt cx="0" cy="0"/>
        </a:xfrm>
      </p:grpSpPr>
      <p:sp>
        <p:nvSpPr>
          <p:cNvPr id="70" name="Google Shape;70;p10"/>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10"/>
          <p:cNvSpPr>
            <a:spLocks noGrp="1"/>
          </p:cNvSpPr>
          <p:nvPr>
            <p:ph type="pic" idx="2"/>
          </p:nvPr>
        </p:nvSpPr>
        <p:spPr>
          <a:xfrm>
            <a:off x="493899" y="1706880"/>
            <a:ext cx="6912741" cy="4436535"/>
          </a:xfrm>
          <a:prstGeom prst="rect">
            <a:avLst/>
          </a:prstGeom>
          <a:solidFill>
            <a:srgbClr val="5CC8F8"/>
          </a:solidFill>
          <a:ln>
            <a:noFill/>
          </a:ln>
        </p:spPr>
        <p:txBody>
          <a:bodyPr spcFirstLastPara="1" wrap="square" lIns="91425" tIns="365750" rIns="91425" bIns="45700" anchor="t" anchorCtr="0">
            <a:noAutofit/>
          </a:bodyPr>
          <a:lstStyle>
            <a:lvl1pPr marR="0" lvl="0" algn="ctr" rtl="0">
              <a:lnSpc>
                <a:spcPct val="90000"/>
              </a:lnSpc>
              <a:spcBef>
                <a:spcPts val="1200"/>
              </a:spcBef>
              <a:spcAft>
                <a:spcPts val="0"/>
              </a:spcAft>
              <a:buClr>
                <a:schemeClr val="dk1"/>
              </a:buClr>
              <a:buSzPts val="3200"/>
              <a:buFont typeface="Noto Sans Symbols"/>
              <a:buNone/>
              <a:defRPr sz="3200" b="0" i="0" u="none" strike="noStrike" cap="none">
                <a:solidFill>
                  <a:srgbClr val="161616"/>
                </a:solidFill>
                <a:latin typeface="Calibri" panose="020F0502020204030204" pitchFamily="34" charset="0"/>
                <a:ea typeface="Calibri" panose="020F0502020204030204" pitchFamily="34" charset="0"/>
                <a:cs typeface="Calibri" panose="020F0502020204030204" pitchFamily="34" charset="0"/>
                <a:sym typeface="Calibri"/>
              </a:defRPr>
            </a:lvl1pPr>
            <a:lvl2pPr marR="0" lvl="1" algn="l" rtl="0">
              <a:lnSpc>
                <a:spcPct val="90000"/>
              </a:lnSpc>
              <a:spcBef>
                <a:spcPts val="200"/>
              </a:spcBef>
              <a:spcAft>
                <a:spcPts val="0"/>
              </a:spcAft>
              <a:buClr>
                <a:schemeClr val="dk1"/>
              </a:buClr>
              <a:buSzPts val="2800"/>
              <a:buFont typeface="Noto Sans Symbols"/>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2400"/>
              <a:buFont typeface="Noto Sans Symbols"/>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40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9pPr>
          </a:lstStyle>
          <a:p>
            <a:endParaRPr dirty="0"/>
          </a:p>
        </p:txBody>
      </p:sp>
      <p:sp>
        <p:nvSpPr>
          <p:cNvPr id="72" name="Google Shape;72;p10"/>
          <p:cNvSpPr txBox="1">
            <a:spLocks noGrp="1"/>
          </p:cNvSpPr>
          <p:nvPr>
            <p:ph type="body" idx="1"/>
          </p:nvPr>
        </p:nvSpPr>
        <p:spPr>
          <a:xfrm>
            <a:off x="7790687" y="1706880"/>
            <a:ext cx="3893311" cy="4436535"/>
          </a:xfrm>
          <a:prstGeom prst="rect">
            <a:avLst/>
          </a:prstGeom>
          <a:noFill/>
          <a:ln>
            <a:noFill/>
          </a:ln>
        </p:spPr>
        <p:txBody>
          <a:bodyPr spcFirstLastPara="1" wrap="square" lIns="91425" tIns="45700" rIns="91425" bIns="45700" anchor="t" anchorCtr="0">
            <a:noAutofit/>
          </a:bodyPr>
          <a:lstStyle>
            <a:lvl1pPr marL="457200" lvl="0" indent="-228600" algn="l">
              <a:lnSpc>
                <a:spcPct val="95000"/>
              </a:lnSpc>
              <a:spcBef>
                <a:spcPts val="1200"/>
              </a:spcBef>
              <a:spcAft>
                <a:spcPts val="0"/>
              </a:spcAft>
              <a:buSzPts val="1800"/>
              <a:buNone/>
              <a:defRPr sz="1800">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73" name="Google Shape;73;p10"/>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74" name="Google Shape;74;p10"/>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75" name="Google Shape;75;p10"/>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2379944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76"/>
        <p:cNvGrpSpPr/>
        <p:nvPr/>
      </p:nvGrpSpPr>
      <p:grpSpPr>
        <a:xfrm>
          <a:off x="0" y="0"/>
          <a:ext cx="0" cy="0"/>
          <a:chOff x="0" y="0"/>
          <a:chExt cx="0" cy="0"/>
        </a:xfrm>
      </p:grpSpPr>
      <p:sp>
        <p:nvSpPr>
          <p:cNvPr id="77" name="Google Shape;77;p11"/>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1"/>
          <p:cNvSpPr txBox="1">
            <a:spLocks noGrp="1"/>
          </p:cNvSpPr>
          <p:nvPr>
            <p:ph type="body" idx="1"/>
          </p:nvPr>
        </p:nvSpPr>
        <p:spPr>
          <a:xfrm rot="5400000">
            <a:off x="3550314" y="-1915763"/>
            <a:ext cx="5097721" cy="11169649"/>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atin typeface="Calibri" panose="020F0502020204030204" pitchFamily="34" charset="0"/>
                <a:cs typeface="Calibri" panose="020F0502020204030204" pitchFamily="34" charset="0"/>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79" name="Google Shape;79;p11"/>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0" name="Google Shape;80;p11"/>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1" name="Google Shape;81;p11"/>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5344150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 Title and Text">
    <p:spTree>
      <p:nvGrpSpPr>
        <p:cNvPr id="1" name="Shape 82"/>
        <p:cNvGrpSpPr/>
        <p:nvPr/>
      </p:nvGrpSpPr>
      <p:grpSpPr>
        <a:xfrm>
          <a:off x="0" y="0"/>
          <a:ext cx="0" cy="0"/>
          <a:chOff x="0" y="0"/>
          <a:chExt cx="0" cy="0"/>
        </a:xfrm>
      </p:grpSpPr>
      <p:sp>
        <p:nvSpPr>
          <p:cNvPr id="83" name="Google Shape;83;p12"/>
          <p:cNvSpPr/>
          <p:nvPr/>
        </p:nvSpPr>
        <p:spPr>
          <a:xfrm>
            <a:off x="9019312" y="0"/>
            <a:ext cx="2743200" cy="6858000"/>
          </a:xfrm>
          <a:prstGeom prst="rect">
            <a:avLst/>
          </a:prstGeom>
          <a:solidFill>
            <a:srgbClr val="00B0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p:txBody>
      </p:sp>
      <p:sp>
        <p:nvSpPr>
          <p:cNvPr id="84" name="Google Shape;84;p12"/>
          <p:cNvSpPr txBox="1">
            <a:spLocks noGrp="1"/>
          </p:cNvSpPr>
          <p:nvPr>
            <p:ph type="title"/>
          </p:nvPr>
        </p:nvSpPr>
        <p:spPr>
          <a:xfrm rot="5400000">
            <a:off x="7413033" y="2022228"/>
            <a:ext cx="5897563" cy="2402380"/>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12"/>
          <p:cNvSpPr txBox="1">
            <a:spLocks noGrp="1"/>
          </p:cNvSpPr>
          <p:nvPr>
            <p:ph type="body" idx="1"/>
          </p:nvPr>
        </p:nvSpPr>
        <p:spPr>
          <a:xfrm rot="5400000">
            <a:off x="1876064" y="-763227"/>
            <a:ext cx="5897563" cy="7973291"/>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atin typeface="Calibri" panose="020F0502020204030204" pitchFamily="34" charset="0"/>
                <a:cs typeface="Calibri" panose="020F0502020204030204" pitchFamily="34" charset="0"/>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86" name="Google Shape;86;p12"/>
          <p:cNvSpPr txBox="1">
            <a:spLocks noGrp="1"/>
          </p:cNvSpPr>
          <p:nvPr>
            <p:ph type="dt" idx="10"/>
          </p:nvPr>
        </p:nvSpPr>
        <p:spPr>
          <a:xfrm>
            <a:off x="838201" y="6422855"/>
            <a:ext cx="2743196"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7" name="Google Shape;87;p12"/>
          <p:cNvSpPr txBox="1">
            <a:spLocks noGrp="1"/>
          </p:cNvSpPr>
          <p:nvPr>
            <p:ph type="ftr" idx="11"/>
          </p:nvPr>
        </p:nvSpPr>
        <p:spPr>
          <a:xfrm>
            <a:off x="3776136" y="6422855"/>
            <a:ext cx="427966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8" name="Google Shape;88;p12"/>
          <p:cNvSpPr txBox="1">
            <a:spLocks noGrp="1"/>
          </p:cNvSpPr>
          <p:nvPr>
            <p:ph type="sldNum" idx="12"/>
          </p:nvPr>
        </p:nvSpPr>
        <p:spPr>
          <a:xfrm>
            <a:off x="8073050" y="6422855"/>
            <a:ext cx="879759"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91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7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483" y="0"/>
            <a:ext cx="12188952" cy="931819"/>
          </a:xfrm>
          <a:prstGeom prst="rect">
            <a:avLst/>
          </a:prstGeom>
          <a:solidFill>
            <a:srgbClr val="00B0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p:txBody>
      </p:sp>
      <p:sp>
        <p:nvSpPr>
          <p:cNvPr id="11" name="Google Shape;11;p1"/>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marR="0" lvl="0" algn="l" rtl="0">
              <a:lnSpc>
                <a:spcPct val="85000"/>
              </a:lnSpc>
              <a:spcBef>
                <a:spcPts val="0"/>
              </a:spcBef>
              <a:spcAft>
                <a:spcPts val="0"/>
              </a:spcAft>
              <a:buClr>
                <a:schemeClr val="lt2"/>
              </a:buClr>
              <a:buSzPts val="3200"/>
              <a:buFont typeface="Quattrocento Sans"/>
              <a:buNone/>
              <a:defRPr sz="3200" b="0" i="0" u="none" strike="noStrike" cap="none">
                <a:solidFill>
                  <a:schemeClr val="lt2"/>
                </a:solidFill>
                <a:latin typeface="Quattrocento Sans"/>
                <a:ea typeface="Quattrocento Sans"/>
                <a:cs typeface="Quattrocento Sans"/>
                <a:sym typeface="Quattrocento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514350" y="1120201"/>
            <a:ext cx="11169649" cy="5097721"/>
          </a:xfrm>
          <a:prstGeom prst="rect">
            <a:avLst/>
          </a:prstGeom>
          <a:noFill/>
          <a:ln>
            <a:noFill/>
          </a:ln>
        </p:spPr>
        <p:txBody>
          <a:bodyPr spcFirstLastPara="1" wrap="square" lIns="91425" tIns="45700" rIns="91425" bIns="45700" anchor="t" anchorCtr="0">
            <a:noAutofit/>
          </a:bodyPr>
          <a:lstStyle>
            <a:lvl1pPr marL="457200" marR="0" lvl="0" indent="-368300" algn="l" rtl="0">
              <a:lnSpc>
                <a:spcPct val="90000"/>
              </a:lnSpc>
              <a:spcBef>
                <a:spcPts val="1200"/>
              </a:spcBef>
              <a:spcAft>
                <a:spcPts val="0"/>
              </a:spcAft>
              <a:buClr>
                <a:schemeClr val="dk1"/>
              </a:buClr>
              <a:buSzPts val="2200"/>
              <a:buFont typeface="Noto Sans Symbols"/>
              <a:buChar char="▪"/>
              <a:defRPr sz="2200" b="0" i="0" u="none" strike="noStrike" cap="none">
                <a:solidFill>
                  <a:schemeClr val="dk1"/>
                </a:solidFill>
                <a:latin typeface="Calibri"/>
                <a:ea typeface="Calibri"/>
                <a:cs typeface="Calibri"/>
                <a:sym typeface="Calibri"/>
              </a:defRPr>
            </a:lvl1pPr>
            <a:lvl2pPr marL="914400" marR="0" lvl="1" indent="-355600" algn="l" rtl="0">
              <a:lnSpc>
                <a:spcPct val="90000"/>
              </a:lnSpc>
              <a:spcBef>
                <a:spcPts val="200"/>
              </a:spcBef>
              <a:spcAft>
                <a:spcPts val="0"/>
              </a:spcAft>
              <a:buClr>
                <a:schemeClr val="dk1"/>
              </a:buClr>
              <a:buSzPts val="2000"/>
              <a:buFont typeface="Noto Sans Symbols"/>
              <a:buChar char="▪"/>
              <a:defRPr sz="20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400"/>
              </a:spcBef>
              <a:spcAft>
                <a:spcPts val="0"/>
              </a:spcAft>
              <a:buClr>
                <a:schemeClr val="dk1"/>
              </a:buClr>
              <a:buSzPts val="1800"/>
              <a:buFont typeface="Noto Sans Symbols"/>
              <a:buChar char="▪"/>
              <a:defRPr sz="1800" b="0" i="0" u="none" strike="noStrike" cap="none">
                <a:solidFill>
                  <a:schemeClr val="dk1"/>
                </a:solidFill>
                <a:latin typeface="Calibri"/>
                <a:ea typeface="Calibri"/>
                <a:cs typeface="Calibri"/>
                <a:sym typeface="Calibri"/>
              </a:defRPr>
            </a:lvl3pPr>
            <a:lvl4pPr marL="1828800" marR="0" lvl="3"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4pPr>
            <a:lvl5pPr marL="2286000" marR="0" lvl="4"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5pPr>
            <a:lvl6pPr marL="2743200" marR="0" lvl="5"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6pPr>
            <a:lvl7pPr marL="3200400" marR="0" lvl="6"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lnSpc>
                <a:spcPct val="90000"/>
              </a:lnSpc>
              <a:spcBef>
                <a:spcPts val="400"/>
              </a:spcBef>
              <a:spcAft>
                <a:spcPts val="40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marR="0" lvl="0" algn="l" rtl="0">
              <a:spcBef>
                <a:spcPts val="0"/>
              </a:spcBef>
              <a:spcAft>
                <a:spcPts val="0"/>
              </a:spcAft>
              <a:buSzPts val="1400"/>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14" name="Google Shape;14;p1"/>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15" name="Google Shape;15;p1"/>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marR="0" lvl="0" indent="0" algn="r" rtl="0">
              <a:spcBef>
                <a:spcPts val="0"/>
              </a:spcBef>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L="0" marR="0" lvl="1"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2pPr>
            <a:lvl3pPr marL="0" marR="0" lvl="2"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3pPr>
            <a:lvl4pPr marL="0" marR="0" lvl="3"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4pPr>
            <a:lvl5pPr marL="0" marR="0" lvl="4"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5pPr>
            <a:lvl6pPr marL="0" marR="0" lvl="5"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6pPr>
            <a:lvl7pPr marL="0" marR="0" lvl="6"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7pPr>
            <a:lvl8pPr marL="0" marR="0" lvl="7"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8pPr>
            <a:lvl9pPr marL="0" marR="0" lvl="8"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16" name="Google Shape;16;p1"/>
          <p:cNvPicPr preferRelativeResize="0"/>
          <p:nvPr/>
        </p:nvPicPr>
        <p:blipFill rotWithShape="1">
          <a:blip r:embed="rId13">
            <a:alphaModFix/>
          </a:blip>
          <a:srcRect/>
          <a:stretch/>
        </p:blipFill>
        <p:spPr>
          <a:xfrm>
            <a:off x="10871200" y="340356"/>
            <a:ext cx="835024" cy="439485"/>
          </a:xfrm>
          <a:prstGeom prst="rect">
            <a:avLst/>
          </a:prstGeom>
          <a:noFill/>
          <a:ln>
            <a:noFill/>
          </a:ln>
        </p:spPr>
      </p:pic>
    </p:spTree>
    <p:extLst>
      <p:ext uri="{BB962C8B-B14F-4D97-AF65-F5344CB8AC3E}">
        <p14:creationId xmlns:p14="http://schemas.microsoft.com/office/powerpoint/2010/main" val="3153050702"/>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8.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2.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hyperlink" Target="https://www.facebook.com/LotusQualityAssurance/" TargetMode="External"/><Relationship Id="rId7" Type="http://schemas.openxmlformats.org/officeDocument/2006/relationships/hyperlink" Target="https://twitter.com/LQA_HQ" TargetMode="External"/><Relationship Id="rId2" Type="http://schemas.openxmlformats.org/officeDocument/2006/relationships/notesSlide" Target="../notesSlides/notesSlide27.xml"/><Relationship Id="rId1" Type="http://schemas.openxmlformats.org/officeDocument/2006/relationships/slideLayout" Target="../slideLayouts/slideLayout12.xml"/><Relationship Id="rId6" Type="http://schemas.openxmlformats.org/officeDocument/2006/relationships/image" Target="../media/image21.png"/><Relationship Id="rId5" Type="http://schemas.openxmlformats.org/officeDocument/2006/relationships/hyperlink" Target="https://www.linkedin.com/company/lqa" TargetMode="External"/><Relationship Id="rId4" Type="http://schemas.openxmlformats.org/officeDocument/2006/relationships/image" Target="../media/image20.png"/><Relationship Id="rId9"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a:stretch/>
        </p:blipFill>
        <p:spPr>
          <a:xfrm>
            <a:off x="1" y="0"/>
            <a:ext cx="12192000" cy="68682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6" name="Google Shape;86;p13"/>
          <p:cNvSpPr/>
          <p:nvPr/>
        </p:nvSpPr>
        <p:spPr>
          <a:xfrm>
            <a:off x="277091" y="266066"/>
            <a:ext cx="8686800" cy="76944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0" i="0" strike="noStrike" cap="none" dirty="0" err="1">
                <a:solidFill>
                  <a:schemeClr val="lt1"/>
                </a:solidFill>
                <a:latin typeface="Calibri"/>
                <a:ea typeface="Calibri"/>
                <a:cs typeface="Calibri"/>
                <a:sym typeface="Calibri"/>
              </a:rPr>
              <a:t>Học</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lập</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trình</a:t>
            </a:r>
            <a:r>
              <a:rPr lang="en-US" sz="4400" b="0" i="0" strike="noStrike" cap="none" dirty="0">
                <a:solidFill>
                  <a:schemeClr val="lt1"/>
                </a:solidFill>
                <a:latin typeface="Calibri"/>
                <a:ea typeface="Calibri"/>
                <a:cs typeface="Calibri"/>
                <a:sym typeface="Calibri"/>
              </a:rPr>
              <a:t> </a:t>
            </a:r>
            <a:r>
              <a:rPr lang="en-US" sz="4400" dirty="0">
                <a:solidFill>
                  <a:schemeClr val="lt1"/>
                </a:solidFill>
                <a:latin typeface="Calibri"/>
                <a:ea typeface="Calibri"/>
                <a:cs typeface="Calibri"/>
                <a:sym typeface="Calibri"/>
              </a:rPr>
              <a:t>Java</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cơ</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bản</a:t>
            </a:r>
            <a:endParaRPr dirty="0"/>
          </a:p>
        </p:txBody>
      </p:sp>
      <p:sp>
        <p:nvSpPr>
          <p:cNvPr id="87" name="Google Shape;87;p13"/>
          <p:cNvSpPr txBox="1"/>
          <p:nvPr/>
        </p:nvSpPr>
        <p:spPr>
          <a:xfrm>
            <a:off x="5401847" y="6372225"/>
            <a:ext cx="1484728" cy="47543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b="0" u="none" dirty="0">
                <a:solidFill>
                  <a:schemeClr val="lt1"/>
                </a:solidFill>
                <a:latin typeface="Calibri"/>
                <a:ea typeface="Calibri"/>
                <a:cs typeface="Calibri"/>
                <a:sym typeface="Calibri"/>
              </a:rPr>
              <a:t>Hanoi 202</a:t>
            </a:r>
            <a:r>
              <a:rPr lang="en-US" sz="2000" dirty="0">
                <a:solidFill>
                  <a:schemeClr val="lt1"/>
                </a:solidFill>
                <a:latin typeface="Calibri"/>
                <a:ea typeface="Calibri"/>
                <a:cs typeface="Calibri"/>
                <a:sym typeface="Calibri"/>
              </a:rPr>
              <a:t>2</a:t>
            </a:r>
            <a:endParaRPr dirty="0"/>
          </a:p>
        </p:txBody>
      </p:sp>
      <p:grpSp>
        <p:nvGrpSpPr>
          <p:cNvPr id="6" name="Group 5"/>
          <p:cNvGrpSpPr/>
          <p:nvPr/>
        </p:nvGrpSpPr>
        <p:grpSpPr>
          <a:xfrm>
            <a:off x="10473056" y="266066"/>
            <a:ext cx="1718945" cy="1715134"/>
            <a:chOff x="0" y="0"/>
            <a:chExt cx="1719154" cy="1715581"/>
          </a:xfrm>
          <a:effectLst>
            <a:outerShdw blurRad="63500" sx="102000" sy="102000" algn="ctr" rotWithShape="0">
              <a:prstClr val="black">
                <a:alpha val="40000"/>
              </a:prstClr>
            </a:outerShdw>
          </a:effectLst>
        </p:grpSpPr>
        <p:sp>
          <p:nvSpPr>
            <p:cNvPr id="8" name="Freeform 7"/>
            <p:cNvSpPr>
              <a:spLocks noEditPoints="1"/>
            </p:cNvSpPr>
            <p:nvPr/>
          </p:nvSpPr>
          <p:spPr bwMode="auto">
            <a:xfrm>
              <a:off x="0" y="0"/>
              <a:ext cx="1638300" cy="1214120"/>
            </a:xfrm>
            <a:custGeom>
              <a:avLst/>
              <a:gdLst>
                <a:gd name="T0" fmla="*/ 258 w 516"/>
                <a:gd name="T1" fmla="*/ 6 h 382"/>
                <a:gd name="T2" fmla="*/ 258 w 516"/>
                <a:gd name="T3" fmla="*/ 345 h 382"/>
                <a:gd name="T4" fmla="*/ 144 w 516"/>
                <a:gd name="T5" fmla="*/ 117 h 382"/>
                <a:gd name="T6" fmla="*/ 258 w 516"/>
                <a:gd name="T7" fmla="*/ 311 h 382"/>
                <a:gd name="T8" fmla="*/ 60 w 516"/>
                <a:gd name="T9" fmla="*/ 62 h 382"/>
                <a:gd name="T10" fmla="*/ 81 w 516"/>
                <a:gd name="T11" fmla="*/ 87 h 382"/>
                <a:gd name="T12" fmla="*/ 86 w 516"/>
                <a:gd name="T13" fmla="*/ 96 h 382"/>
                <a:gd name="T14" fmla="*/ 41 w 516"/>
                <a:gd name="T15" fmla="*/ 178 h 382"/>
                <a:gd name="T16" fmla="*/ 41 w 516"/>
                <a:gd name="T17" fmla="*/ 178 h 382"/>
                <a:gd name="T18" fmla="*/ 50 w 516"/>
                <a:gd name="T19" fmla="*/ 223 h 382"/>
                <a:gd name="T20" fmla="*/ 60 w 516"/>
                <a:gd name="T21" fmla="*/ 227 h 382"/>
                <a:gd name="T22" fmla="*/ 93 w 516"/>
                <a:gd name="T23" fmla="*/ 303 h 382"/>
                <a:gd name="T24" fmla="*/ 126 w 516"/>
                <a:gd name="T25" fmla="*/ 335 h 382"/>
                <a:gd name="T26" fmla="*/ 126 w 516"/>
                <a:gd name="T27" fmla="*/ 335 h 382"/>
                <a:gd name="T28" fmla="*/ 154 w 516"/>
                <a:gd name="T29" fmla="*/ 354 h 382"/>
                <a:gd name="T30" fmla="*/ 141 w 516"/>
                <a:gd name="T31" fmla="*/ 382 h 382"/>
                <a:gd name="T32" fmla="*/ 167 w 516"/>
                <a:gd name="T33" fmla="*/ 360 h 382"/>
                <a:gd name="T34" fmla="*/ 40 w 516"/>
                <a:gd name="T35" fmla="*/ 22 h 382"/>
                <a:gd name="T36" fmla="*/ 39 w 516"/>
                <a:gd name="T37" fmla="*/ 92 h 382"/>
                <a:gd name="T38" fmla="*/ 39 w 516"/>
                <a:gd name="T39" fmla="*/ 179 h 382"/>
                <a:gd name="T40" fmla="*/ 39 w 516"/>
                <a:gd name="T41" fmla="*/ 179 h 382"/>
                <a:gd name="T42" fmla="*/ 18 w 516"/>
                <a:gd name="T43" fmla="*/ 219 h 382"/>
                <a:gd name="T44" fmla="*/ 13 w 516"/>
                <a:gd name="T45" fmla="*/ 230 h 382"/>
                <a:gd name="T46" fmla="*/ 62 w 516"/>
                <a:gd name="T47" fmla="*/ 277 h 382"/>
                <a:gd name="T48" fmla="*/ 124 w 516"/>
                <a:gd name="T49" fmla="*/ 337 h 382"/>
                <a:gd name="T50" fmla="*/ 124 w 516"/>
                <a:gd name="T51" fmla="*/ 337 h 382"/>
                <a:gd name="T52" fmla="*/ 427 w 516"/>
                <a:gd name="T53" fmla="*/ 38 h 382"/>
                <a:gd name="T54" fmla="*/ 442 w 516"/>
                <a:gd name="T55" fmla="*/ 55 h 382"/>
                <a:gd name="T56" fmla="*/ 430 w 516"/>
                <a:gd name="T57" fmla="*/ 96 h 382"/>
                <a:gd name="T58" fmla="*/ 439 w 516"/>
                <a:gd name="T59" fmla="*/ 134 h 382"/>
                <a:gd name="T60" fmla="*/ 439 w 516"/>
                <a:gd name="T61" fmla="*/ 134 h 382"/>
                <a:gd name="T62" fmla="*/ 466 w 516"/>
                <a:gd name="T63" fmla="*/ 223 h 382"/>
                <a:gd name="T64" fmla="*/ 456 w 516"/>
                <a:gd name="T65" fmla="*/ 227 h 382"/>
                <a:gd name="T66" fmla="*/ 438 w 516"/>
                <a:gd name="T67" fmla="*/ 267 h 382"/>
                <a:gd name="T68" fmla="*/ 398 w 516"/>
                <a:gd name="T69" fmla="*/ 278 h 382"/>
                <a:gd name="T70" fmla="*/ 398 w 516"/>
                <a:gd name="T71" fmla="*/ 278 h 382"/>
                <a:gd name="T72" fmla="*/ 467 w 516"/>
                <a:gd name="T73" fmla="*/ 87 h 382"/>
                <a:gd name="T74" fmla="*/ 503 w 516"/>
                <a:gd name="T75" fmla="*/ 117 h 382"/>
                <a:gd name="T76" fmla="*/ 477 w 516"/>
                <a:gd name="T77" fmla="*/ 179 h 382"/>
                <a:gd name="T78" fmla="*/ 498 w 516"/>
                <a:gd name="T79" fmla="*/ 219 h 382"/>
                <a:gd name="T80" fmla="*/ 498 w 516"/>
                <a:gd name="T81" fmla="*/ 219 h 382"/>
                <a:gd name="T82" fmla="*/ 504 w 516"/>
                <a:gd name="T83" fmla="*/ 230 h 382"/>
                <a:gd name="T84" fmla="*/ 454 w 516"/>
                <a:gd name="T85" fmla="*/ 312 h 382"/>
                <a:gd name="T86" fmla="*/ 392 w 516"/>
                <a:gd name="T87" fmla="*/ 337 h 382"/>
                <a:gd name="T88" fmla="*/ 390 w 516"/>
                <a:gd name="T89" fmla="*/ 349 h 382"/>
                <a:gd name="T90" fmla="*/ 370 w 516"/>
                <a:gd name="T91" fmla="*/ 306 h 382"/>
                <a:gd name="T92" fmla="*/ 313 w 516"/>
                <a:gd name="T93" fmla="*/ 380 h 382"/>
                <a:gd name="T94" fmla="*/ 390 w 516"/>
                <a:gd name="T95" fmla="*/ 349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6" h="382">
                  <a:moveTo>
                    <a:pt x="382" y="250"/>
                  </a:moveTo>
                  <a:cubicBezTo>
                    <a:pt x="408" y="184"/>
                    <a:pt x="405" y="84"/>
                    <a:pt x="405" y="84"/>
                  </a:cubicBezTo>
                  <a:cubicBezTo>
                    <a:pt x="405" y="84"/>
                    <a:pt x="398" y="86"/>
                    <a:pt x="387" y="86"/>
                  </a:cubicBezTo>
                  <a:cubicBezTo>
                    <a:pt x="357" y="86"/>
                    <a:pt x="294" y="76"/>
                    <a:pt x="258" y="6"/>
                  </a:cubicBezTo>
                  <a:cubicBezTo>
                    <a:pt x="222" y="76"/>
                    <a:pt x="159" y="86"/>
                    <a:pt x="129" y="86"/>
                  </a:cubicBezTo>
                  <a:cubicBezTo>
                    <a:pt x="118" y="86"/>
                    <a:pt x="111" y="84"/>
                    <a:pt x="111" y="84"/>
                  </a:cubicBezTo>
                  <a:cubicBezTo>
                    <a:pt x="111" y="84"/>
                    <a:pt x="108" y="184"/>
                    <a:pt x="134" y="250"/>
                  </a:cubicBezTo>
                  <a:cubicBezTo>
                    <a:pt x="160" y="315"/>
                    <a:pt x="258" y="345"/>
                    <a:pt x="258" y="345"/>
                  </a:cubicBezTo>
                  <a:cubicBezTo>
                    <a:pt x="258" y="345"/>
                    <a:pt x="356" y="315"/>
                    <a:pt x="382" y="250"/>
                  </a:cubicBezTo>
                  <a:close/>
                  <a:moveTo>
                    <a:pt x="258" y="311"/>
                  </a:moveTo>
                  <a:cubicBezTo>
                    <a:pt x="231" y="301"/>
                    <a:pt x="179" y="274"/>
                    <a:pt x="164" y="237"/>
                  </a:cubicBezTo>
                  <a:cubicBezTo>
                    <a:pt x="149" y="200"/>
                    <a:pt x="145" y="150"/>
                    <a:pt x="144" y="117"/>
                  </a:cubicBezTo>
                  <a:cubicBezTo>
                    <a:pt x="174" y="115"/>
                    <a:pt x="220" y="104"/>
                    <a:pt x="258" y="62"/>
                  </a:cubicBezTo>
                  <a:cubicBezTo>
                    <a:pt x="296" y="104"/>
                    <a:pt x="342" y="115"/>
                    <a:pt x="372" y="117"/>
                  </a:cubicBezTo>
                  <a:cubicBezTo>
                    <a:pt x="371" y="152"/>
                    <a:pt x="366" y="202"/>
                    <a:pt x="352" y="237"/>
                  </a:cubicBezTo>
                  <a:cubicBezTo>
                    <a:pt x="337" y="274"/>
                    <a:pt x="286" y="300"/>
                    <a:pt x="258" y="311"/>
                  </a:cubicBezTo>
                  <a:close/>
                  <a:moveTo>
                    <a:pt x="89" y="38"/>
                  </a:moveTo>
                  <a:cubicBezTo>
                    <a:pt x="100" y="22"/>
                    <a:pt x="102" y="0"/>
                    <a:pt x="102" y="0"/>
                  </a:cubicBezTo>
                  <a:cubicBezTo>
                    <a:pt x="102" y="0"/>
                    <a:pt x="79" y="4"/>
                    <a:pt x="66" y="22"/>
                  </a:cubicBezTo>
                  <a:cubicBezTo>
                    <a:pt x="54" y="41"/>
                    <a:pt x="60" y="63"/>
                    <a:pt x="60" y="62"/>
                  </a:cubicBezTo>
                  <a:cubicBezTo>
                    <a:pt x="60" y="62"/>
                    <a:pt x="79" y="54"/>
                    <a:pt x="89" y="38"/>
                  </a:cubicBezTo>
                  <a:close/>
                  <a:moveTo>
                    <a:pt x="74" y="55"/>
                  </a:moveTo>
                  <a:cubicBezTo>
                    <a:pt x="58" y="63"/>
                    <a:pt x="51" y="88"/>
                    <a:pt x="51" y="88"/>
                  </a:cubicBezTo>
                  <a:cubicBezTo>
                    <a:pt x="51" y="88"/>
                    <a:pt x="67" y="95"/>
                    <a:pt x="81" y="87"/>
                  </a:cubicBezTo>
                  <a:cubicBezTo>
                    <a:pt x="94" y="79"/>
                    <a:pt x="103" y="59"/>
                    <a:pt x="103" y="59"/>
                  </a:cubicBezTo>
                  <a:cubicBezTo>
                    <a:pt x="103" y="59"/>
                    <a:pt x="89" y="48"/>
                    <a:pt x="74" y="55"/>
                  </a:cubicBezTo>
                  <a:close/>
                  <a:moveTo>
                    <a:pt x="70" y="126"/>
                  </a:moveTo>
                  <a:cubicBezTo>
                    <a:pt x="82" y="116"/>
                    <a:pt x="86" y="96"/>
                    <a:pt x="86" y="96"/>
                  </a:cubicBezTo>
                  <a:cubicBezTo>
                    <a:pt x="86" y="96"/>
                    <a:pt x="70" y="87"/>
                    <a:pt x="57" y="97"/>
                  </a:cubicBezTo>
                  <a:cubicBezTo>
                    <a:pt x="43" y="108"/>
                    <a:pt x="41" y="133"/>
                    <a:pt x="42" y="133"/>
                  </a:cubicBezTo>
                  <a:cubicBezTo>
                    <a:pt x="42" y="133"/>
                    <a:pt x="59" y="137"/>
                    <a:pt x="70" y="126"/>
                  </a:cubicBezTo>
                  <a:close/>
                  <a:moveTo>
                    <a:pt x="41" y="178"/>
                  </a:moveTo>
                  <a:cubicBezTo>
                    <a:pt x="42" y="179"/>
                    <a:pt x="59" y="179"/>
                    <a:pt x="68" y="166"/>
                  </a:cubicBezTo>
                  <a:cubicBezTo>
                    <a:pt x="77" y="154"/>
                    <a:pt x="77" y="134"/>
                    <a:pt x="78" y="134"/>
                  </a:cubicBezTo>
                  <a:cubicBezTo>
                    <a:pt x="78" y="134"/>
                    <a:pt x="60" y="129"/>
                    <a:pt x="49" y="141"/>
                  </a:cubicBezTo>
                  <a:cubicBezTo>
                    <a:pt x="38" y="154"/>
                    <a:pt x="41" y="179"/>
                    <a:pt x="41" y="178"/>
                  </a:cubicBezTo>
                  <a:close/>
                  <a:moveTo>
                    <a:pt x="74" y="206"/>
                  </a:moveTo>
                  <a:cubicBezTo>
                    <a:pt x="80" y="192"/>
                    <a:pt x="77" y="172"/>
                    <a:pt x="77" y="172"/>
                  </a:cubicBezTo>
                  <a:cubicBezTo>
                    <a:pt x="77" y="172"/>
                    <a:pt x="59" y="171"/>
                    <a:pt x="50" y="185"/>
                  </a:cubicBezTo>
                  <a:cubicBezTo>
                    <a:pt x="42" y="199"/>
                    <a:pt x="50" y="223"/>
                    <a:pt x="50" y="223"/>
                  </a:cubicBezTo>
                  <a:cubicBezTo>
                    <a:pt x="50" y="223"/>
                    <a:pt x="67" y="220"/>
                    <a:pt x="74" y="206"/>
                  </a:cubicBezTo>
                  <a:close/>
                  <a:moveTo>
                    <a:pt x="87" y="243"/>
                  </a:moveTo>
                  <a:cubicBezTo>
                    <a:pt x="91" y="228"/>
                    <a:pt x="83" y="210"/>
                    <a:pt x="83" y="210"/>
                  </a:cubicBezTo>
                  <a:cubicBezTo>
                    <a:pt x="84" y="210"/>
                    <a:pt x="66" y="212"/>
                    <a:pt x="60" y="227"/>
                  </a:cubicBezTo>
                  <a:cubicBezTo>
                    <a:pt x="55" y="243"/>
                    <a:pt x="67" y="265"/>
                    <a:pt x="67" y="265"/>
                  </a:cubicBezTo>
                  <a:cubicBezTo>
                    <a:pt x="68" y="265"/>
                    <a:pt x="84" y="258"/>
                    <a:pt x="87" y="243"/>
                  </a:cubicBezTo>
                  <a:close/>
                  <a:moveTo>
                    <a:pt x="78" y="267"/>
                  </a:moveTo>
                  <a:cubicBezTo>
                    <a:pt x="76" y="284"/>
                    <a:pt x="93" y="303"/>
                    <a:pt x="93" y="303"/>
                  </a:cubicBezTo>
                  <a:cubicBezTo>
                    <a:pt x="93" y="303"/>
                    <a:pt x="107" y="293"/>
                    <a:pt x="108" y="277"/>
                  </a:cubicBezTo>
                  <a:cubicBezTo>
                    <a:pt x="108" y="262"/>
                    <a:pt x="97" y="246"/>
                    <a:pt x="97" y="245"/>
                  </a:cubicBezTo>
                  <a:cubicBezTo>
                    <a:pt x="98" y="245"/>
                    <a:pt x="80" y="251"/>
                    <a:pt x="78" y="267"/>
                  </a:cubicBezTo>
                  <a:close/>
                  <a:moveTo>
                    <a:pt x="126" y="335"/>
                  </a:moveTo>
                  <a:cubicBezTo>
                    <a:pt x="126" y="336"/>
                    <a:pt x="138" y="323"/>
                    <a:pt x="135" y="307"/>
                  </a:cubicBezTo>
                  <a:cubicBezTo>
                    <a:pt x="132" y="292"/>
                    <a:pt x="118" y="278"/>
                    <a:pt x="118" y="278"/>
                  </a:cubicBezTo>
                  <a:cubicBezTo>
                    <a:pt x="118" y="278"/>
                    <a:pt x="103" y="287"/>
                    <a:pt x="104" y="303"/>
                  </a:cubicBezTo>
                  <a:cubicBezTo>
                    <a:pt x="105" y="320"/>
                    <a:pt x="126" y="336"/>
                    <a:pt x="126" y="335"/>
                  </a:cubicBezTo>
                  <a:close/>
                  <a:moveTo>
                    <a:pt x="169" y="332"/>
                  </a:moveTo>
                  <a:cubicBezTo>
                    <a:pt x="163" y="317"/>
                    <a:pt x="146" y="306"/>
                    <a:pt x="146" y="306"/>
                  </a:cubicBezTo>
                  <a:cubicBezTo>
                    <a:pt x="146" y="306"/>
                    <a:pt x="132" y="318"/>
                    <a:pt x="137" y="334"/>
                  </a:cubicBezTo>
                  <a:cubicBezTo>
                    <a:pt x="139" y="342"/>
                    <a:pt x="147" y="349"/>
                    <a:pt x="154" y="354"/>
                  </a:cubicBezTo>
                  <a:cubicBezTo>
                    <a:pt x="153" y="355"/>
                    <a:pt x="153" y="356"/>
                    <a:pt x="152" y="357"/>
                  </a:cubicBezTo>
                  <a:cubicBezTo>
                    <a:pt x="144" y="353"/>
                    <a:pt x="134" y="349"/>
                    <a:pt x="126" y="349"/>
                  </a:cubicBezTo>
                  <a:cubicBezTo>
                    <a:pt x="108" y="347"/>
                    <a:pt x="98" y="362"/>
                    <a:pt x="98" y="362"/>
                  </a:cubicBezTo>
                  <a:cubicBezTo>
                    <a:pt x="98" y="362"/>
                    <a:pt x="121" y="382"/>
                    <a:pt x="141" y="382"/>
                  </a:cubicBezTo>
                  <a:cubicBezTo>
                    <a:pt x="157" y="381"/>
                    <a:pt x="163" y="368"/>
                    <a:pt x="165" y="364"/>
                  </a:cubicBezTo>
                  <a:cubicBezTo>
                    <a:pt x="177" y="370"/>
                    <a:pt x="190" y="376"/>
                    <a:pt x="203" y="380"/>
                  </a:cubicBezTo>
                  <a:cubicBezTo>
                    <a:pt x="204" y="378"/>
                    <a:pt x="204" y="377"/>
                    <a:pt x="205" y="375"/>
                  </a:cubicBezTo>
                  <a:cubicBezTo>
                    <a:pt x="191" y="371"/>
                    <a:pt x="179" y="366"/>
                    <a:pt x="167" y="360"/>
                  </a:cubicBezTo>
                  <a:cubicBezTo>
                    <a:pt x="169" y="357"/>
                    <a:pt x="175" y="344"/>
                    <a:pt x="169" y="332"/>
                  </a:cubicBezTo>
                  <a:close/>
                  <a:moveTo>
                    <a:pt x="49" y="87"/>
                  </a:moveTo>
                  <a:cubicBezTo>
                    <a:pt x="49" y="87"/>
                    <a:pt x="58" y="64"/>
                    <a:pt x="57" y="47"/>
                  </a:cubicBezTo>
                  <a:cubicBezTo>
                    <a:pt x="56" y="29"/>
                    <a:pt x="40" y="22"/>
                    <a:pt x="40" y="22"/>
                  </a:cubicBezTo>
                  <a:cubicBezTo>
                    <a:pt x="39" y="21"/>
                    <a:pt x="23" y="48"/>
                    <a:pt x="27" y="66"/>
                  </a:cubicBezTo>
                  <a:cubicBezTo>
                    <a:pt x="31" y="85"/>
                    <a:pt x="49" y="87"/>
                    <a:pt x="49" y="87"/>
                  </a:cubicBezTo>
                  <a:close/>
                  <a:moveTo>
                    <a:pt x="39" y="133"/>
                  </a:moveTo>
                  <a:cubicBezTo>
                    <a:pt x="39" y="132"/>
                    <a:pt x="44" y="109"/>
                    <a:pt x="39" y="92"/>
                  </a:cubicBezTo>
                  <a:cubicBezTo>
                    <a:pt x="34" y="76"/>
                    <a:pt x="16" y="72"/>
                    <a:pt x="16" y="72"/>
                  </a:cubicBezTo>
                  <a:cubicBezTo>
                    <a:pt x="16" y="72"/>
                    <a:pt x="6" y="100"/>
                    <a:pt x="14" y="117"/>
                  </a:cubicBezTo>
                  <a:cubicBezTo>
                    <a:pt x="21" y="134"/>
                    <a:pt x="39" y="132"/>
                    <a:pt x="39" y="133"/>
                  </a:cubicBezTo>
                  <a:close/>
                  <a:moveTo>
                    <a:pt x="39" y="179"/>
                  </a:moveTo>
                  <a:cubicBezTo>
                    <a:pt x="39" y="178"/>
                    <a:pt x="39" y="155"/>
                    <a:pt x="31" y="140"/>
                  </a:cubicBezTo>
                  <a:cubicBezTo>
                    <a:pt x="22" y="125"/>
                    <a:pt x="4" y="124"/>
                    <a:pt x="4" y="125"/>
                  </a:cubicBezTo>
                  <a:cubicBezTo>
                    <a:pt x="4" y="124"/>
                    <a:pt x="0" y="154"/>
                    <a:pt x="11" y="169"/>
                  </a:cubicBezTo>
                  <a:cubicBezTo>
                    <a:pt x="22" y="183"/>
                    <a:pt x="39" y="178"/>
                    <a:pt x="39" y="179"/>
                  </a:cubicBezTo>
                  <a:close/>
                  <a:moveTo>
                    <a:pt x="48" y="224"/>
                  </a:moveTo>
                  <a:cubicBezTo>
                    <a:pt x="48" y="223"/>
                    <a:pt x="43" y="200"/>
                    <a:pt x="32" y="187"/>
                  </a:cubicBezTo>
                  <a:cubicBezTo>
                    <a:pt x="21" y="174"/>
                    <a:pt x="3" y="177"/>
                    <a:pt x="3" y="178"/>
                  </a:cubicBezTo>
                  <a:cubicBezTo>
                    <a:pt x="3" y="178"/>
                    <a:pt x="4" y="207"/>
                    <a:pt x="18" y="219"/>
                  </a:cubicBezTo>
                  <a:cubicBezTo>
                    <a:pt x="32" y="232"/>
                    <a:pt x="48" y="223"/>
                    <a:pt x="48" y="224"/>
                  </a:cubicBezTo>
                  <a:close/>
                  <a:moveTo>
                    <a:pt x="65" y="266"/>
                  </a:moveTo>
                  <a:cubicBezTo>
                    <a:pt x="65" y="266"/>
                    <a:pt x="56" y="244"/>
                    <a:pt x="43" y="233"/>
                  </a:cubicBezTo>
                  <a:cubicBezTo>
                    <a:pt x="29" y="223"/>
                    <a:pt x="13" y="230"/>
                    <a:pt x="13" y="230"/>
                  </a:cubicBezTo>
                  <a:cubicBezTo>
                    <a:pt x="12" y="230"/>
                    <a:pt x="19" y="258"/>
                    <a:pt x="35" y="268"/>
                  </a:cubicBezTo>
                  <a:cubicBezTo>
                    <a:pt x="51" y="277"/>
                    <a:pt x="65" y="266"/>
                    <a:pt x="65" y="266"/>
                  </a:cubicBezTo>
                  <a:close/>
                  <a:moveTo>
                    <a:pt x="91" y="304"/>
                  </a:moveTo>
                  <a:cubicBezTo>
                    <a:pt x="91" y="304"/>
                    <a:pt x="77" y="284"/>
                    <a:pt x="62" y="277"/>
                  </a:cubicBezTo>
                  <a:cubicBezTo>
                    <a:pt x="46" y="269"/>
                    <a:pt x="32" y="279"/>
                    <a:pt x="32" y="279"/>
                  </a:cubicBezTo>
                  <a:cubicBezTo>
                    <a:pt x="31" y="279"/>
                    <a:pt x="44" y="306"/>
                    <a:pt x="62" y="312"/>
                  </a:cubicBezTo>
                  <a:cubicBezTo>
                    <a:pt x="79" y="318"/>
                    <a:pt x="91" y="304"/>
                    <a:pt x="91" y="304"/>
                  </a:cubicBezTo>
                  <a:close/>
                  <a:moveTo>
                    <a:pt x="124" y="337"/>
                  </a:moveTo>
                  <a:cubicBezTo>
                    <a:pt x="124" y="337"/>
                    <a:pt x="106" y="320"/>
                    <a:pt x="90" y="316"/>
                  </a:cubicBezTo>
                  <a:cubicBezTo>
                    <a:pt x="73" y="311"/>
                    <a:pt x="61" y="324"/>
                    <a:pt x="61" y="324"/>
                  </a:cubicBezTo>
                  <a:cubicBezTo>
                    <a:pt x="60" y="324"/>
                    <a:pt x="78" y="348"/>
                    <a:pt x="97" y="350"/>
                  </a:cubicBezTo>
                  <a:cubicBezTo>
                    <a:pt x="115" y="353"/>
                    <a:pt x="124" y="337"/>
                    <a:pt x="124" y="337"/>
                  </a:cubicBezTo>
                  <a:close/>
                  <a:moveTo>
                    <a:pt x="456" y="62"/>
                  </a:moveTo>
                  <a:cubicBezTo>
                    <a:pt x="456" y="63"/>
                    <a:pt x="462" y="41"/>
                    <a:pt x="450" y="22"/>
                  </a:cubicBezTo>
                  <a:cubicBezTo>
                    <a:pt x="437" y="4"/>
                    <a:pt x="414" y="0"/>
                    <a:pt x="414" y="0"/>
                  </a:cubicBezTo>
                  <a:cubicBezTo>
                    <a:pt x="414" y="0"/>
                    <a:pt x="416" y="22"/>
                    <a:pt x="427" y="38"/>
                  </a:cubicBezTo>
                  <a:cubicBezTo>
                    <a:pt x="438" y="54"/>
                    <a:pt x="456" y="62"/>
                    <a:pt x="456" y="62"/>
                  </a:cubicBezTo>
                  <a:close/>
                  <a:moveTo>
                    <a:pt x="435" y="87"/>
                  </a:moveTo>
                  <a:cubicBezTo>
                    <a:pt x="449" y="95"/>
                    <a:pt x="465" y="88"/>
                    <a:pt x="465" y="88"/>
                  </a:cubicBezTo>
                  <a:cubicBezTo>
                    <a:pt x="465" y="88"/>
                    <a:pt x="458" y="63"/>
                    <a:pt x="442" y="55"/>
                  </a:cubicBezTo>
                  <a:cubicBezTo>
                    <a:pt x="427" y="48"/>
                    <a:pt x="413" y="59"/>
                    <a:pt x="413" y="59"/>
                  </a:cubicBezTo>
                  <a:cubicBezTo>
                    <a:pt x="413" y="59"/>
                    <a:pt x="422" y="79"/>
                    <a:pt x="435" y="87"/>
                  </a:cubicBezTo>
                  <a:close/>
                  <a:moveTo>
                    <a:pt x="459" y="97"/>
                  </a:moveTo>
                  <a:cubicBezTo>
                    <a:pt x="446" y="87"/>
                    <a:pt x="430" y="96"/>
                    <a:pt x="430" y="96"/>
                  </a:cubicBezTo>
                  <a:cubicBezTo>
                    <a:pt x="430" y="96"/>
                    <a:pt x="435" y="116"/>
                    <a:pt x="446" y="126"/>
                  </a:cubicBezTo>
                  <a:cubicBezTo>
                    <a:pt x="457" y="137"/>
                    <a:pt x="474" y="133"/>
                    <a:pt x="474" y="133"/>
                  </a:cubicBezTo>
                  <a:cubicBezTo>
                    <a:pt x="475" y="133"/>
                    <a:pt x="473" y="108"/>
                    <a:pt x="459" y="97"/>
                  </a:cubicBezTo>
                  <a:close/>
                  <a:moveTo>
                    <a:pt x="439" y="134"/>
                  </a:moveTo>
                  <a:cubicBezTo>
                    <a:pt x="439" y="134"/>
                    <a:pt x="439" y="154"/>
                    <a:pt x="448" y="166"/>
                  </a:cubicBezTo>
                  <a:cubicBezTo>
                    <a:pt x="457" y="179"/>
                    <a:pt x="475" y="179"/>
                    <a:pt x="475" y="178"/>
                  </a:cubicBezTo>
                  <a:cubicBezTo>
                    <a:pt x="475" y="179"/>
                    <a:pt x="478" y="154"/>
                    <a:pt x="467" y="141"/>
                  </a:cubicBezTo>
                  <a:cubicBezTo>
                    <a:pt x="456" y="129"/>
                    <a:pt x="439" y="134"/>
                    <a:pt x="439" y="134"/>
                  </a:cubicBezTo>
                  <a:close/>
                  <a:moveTo>
                    <a:pt x="466" y="185"/>
                  </a:moveTo>
                  <a:cubicBezTo>
                    <a:pt x="457" y="171"/>
                    <a:pt x="439" y="172"/>
                    <a:pt x="439" y="172"/>
                  </a:cubicBezTo>
                  <a:cubicBezTo>
                    <a:pt x="440" y="172"/>
                    <a:pt x="436" y="192"/>
                    <a:pt x="442" y="206"/>
                  </a:cubicBezTo>
                  <a:cubicBezTo>
                    <a:pt x="449" y="220"/>
                    <a:pt x="466" y="223"/>
                    <a:pt x="466" y="223"/>
                  </a:cubicBezTo>
                  <a:cubicBezTo>
                    <a:pt x="466" y="223"/>
                    <a:pt x="474" y="199"/>
                    <a:pt x="466" y="185"/>
                  </a:cubicBezTo>
                  <a:close/>
                  <a:moveTo>
                    <a:pt x="429" y="243"/>
                  </a:moveTo>
                  <a:cubicBezTo>
                    <a:pt x="432" y="258"/>
                    <a:pt x="449" y="265"/>
                    <a:pt x="449" y="265"/>
                  </a:cubicBezTo>
                  <a:cubicBezTo>
                    <a:pt x="449" y="265"/>
                    <a:pt x="462" y="243"/>
                    <a:pt x="456" y="227"/>
                  </a:cubicBezTo>
                  <a:cubicBezTo>
                    <a:pt x="451" y="212"/>
                    <a:pt x="432" y="210"/>
                    <a:pt x="433" y="210"/>
                  </a:cubicBezTo>
                  <a:cubicBezTo>
                    <a:pt x="433" y="210"/>
                    <a:pt x="425" y="228"/>
                    <a:pt x="429" y="243"/>
                  </a:cubicBezTo>
                  <a:close/>
                  <a:moveTo>
                    <a:pt x="423" y="303"/>
                  </a:moveTo>
                  <a:cubicBezTo>
                    <a:pt x="424" y="303"/>
                    <a:pt x="440" y="284"/>
                    <a:pt x="438" y="267"/>
                  </a:cubicBezTo>
                  <a:cubicBezTo>
                    <a:pt x="436" y="251"/>
                    <a:pt x="418" y="245"/>
                    <a:pt x="419" y="245"/>
                  </a:cubicBezTo>
                  <a:cubicBezTo>
                    <a:pt x="419" y="246"/>
                    <a:pt x="408" y="262"/>
                    <a:pt x="408" y="277"/>
                  </a:cubicBezTo>
                  <a:cubicBezTo>
                    <a:pt x="409" y="293"/>
                    <a:pt x="423" y="303"/>
                    <a:pt x="423" y="303"/>
                  </a:cubicBezTo>
                  <a:close/>
                  <a:moveTo>
                    <a:pt x="398" y="278"/>
                  </a:moveTo>
                  <a:cubicBezTo>
                    <a:pt x="398" y="278"/>
                    <a:pt x="384" y="292"/>
                    <a:pt x="381" y="307"/>
                  </a:cubicBezTo>
                  <a:cubicBezTo>
                    <a:pt x="378" y="323"/>
                    <a:pt x="390" y="336"/>
                    <a:pt x="390" y="335"/>
                  </a:cubicBezTo>
                  <a:cubicBezTo>
                    <a:pt x="390" y="336"/>
                    <a:pt x="411" y="320"/>
                    <a:pt x="412" y="303"/>
                  </a:cubicBezTo>
                  <a:cubicBezTo>
                    <a:pt x="414" y="287"/>
                    <a:pt x="398" y="278"/>
                    <a:pt x="398" y="278"/>
                  </a:cubicBezTo>
                  <a:close/>
                  <a:moveTo>
                    <a:pt x="489" y="66"/>
                  </a:moveTo>
                  <a:cubicBezTo>
                    <a:pt x="493" y="48"/>
                    <a:pt x="477" y="21"/>
                    <a:pt x="477" y="22"/>
                  </a:cubicBezTo>
                  <a:cubicBezTo>
                    <a:pt x="476" y="22"/>
                    <a:pt x="460" y="29"/>
                    <a:pt x="459" y="47"/>
                  </a:cubicBezTo>
                  <a:cubicBezTo>
                    <a:pt x="458" y="64"/>
                    <a:pt x="467" y="87"/>
                    <a:pt x="467" y="87"/>
                  </a:cubicBezTo>
                  <a:cubicBezTo>
                    <a:pt x="467" y="87"/>
                    <a:pt x="485" y="85"/>
                    <a:pt x="489" y="66"/>
                  </a:cubicBezTo>
                  <a:close/>
                  <a:moveTo>
                    <a:pt x="477" y="92"/>
                  </a:moveTo>
                  <a:cubicBezTo>
                    <a:pt x="472" y="109"/>
                    <a:pt x="477" y="132"/>
                    <a:pt x="477" y="133"/>
                  </a:cubicBezTo>
                  <a:cubicBezTo>
                    <a:pt x="477" y="132"/>
                    <a:pt x="495" y="134"/>
                    <a:pt x="503" y="117"/>
                  </a:cubicBezTo>
                  <a:cubicBezTo>
                    <a:pt x="510" y="100"/>
                    <a:pt x="500" y="72"/>
                    <a:pt x="500" y="72"/>
                  </a:cubicBezTo>
                  <a:cubicBezTo>
                    <a:pt x="500" y="72"/>
                    <a:pt x="483" y="76"/>
                    <a:pt x="477" y="92"/>
                  </a:cubicBezTo>
                  <a:close/>
                  <a:moveTo>
                    <a:pt x="486" y="140"/>
                  </a:moveTo>
                  <a:cubicBezTo>
                    <a:pt x="477" y="155"/>
                    <a:pt x="477" y="178"/>
                    <a:pt x="477" y="179"/>
                  </a:cubicBezTo>
                  <a:cubicBezTo>
                    <a:pt x="477" y="178"/>
                    <a:pt x="495" y="183"/>
                    <a:pt x="505" y="169"/>
                  </a:cubicBezTo>
                  <a:cubicBezTo>
                    <a:pt x="516" y="154"/>
                    <a:pt x="512" y="124"/>
                    <a:pt x="512" y="125"/>
                  </a:cubicBezTo>
                  <a:cubicBezTo>
                    <a:pt x="512" y="124"/>
                    <a:pt x="494" y="125"/>
                    <a:pt x="486" y="140"/>
                  </a:cubicBezTo>
                  <a:close/>
                  <a:moveTo>
                    <a:pt x="498" y="219"/>
                  </a:moveTo>
                  <a:cubicBezTo>
                    <a:pt x="512" y="207"/>
                    <a:pt x="513" y="178"/>
                    <a:pt x="513" y="178"/>
                  </a:cubicBezTo>
                  <a:cubicBezTo>
                    <a:pt x="513" y="177"/>
                    <a:pt x="496" y="174"/>
                    <a:pt x="484" y="187"/>
                  </a:cubicBezTo>
                  <a:cubicBezTo>
                    <a:pt x="473" y="200"/>
                    <a:pt x="468" y="223"/>
                    <a:pt x="468" y="224"/>
                  </a:cubicBezTo>
                  <a:cubicBezTo>
                    <a:pt x="468" y="223"/>
                    <a:pt x="484" y="232"/>
                    <a:pt x="498" y="219"/>
                  </a:cubicBezTo>
                  <a:close/>
                  <a:moveTo>
                    <a:pt x="474" y="233"/>
                  </a:moveTo>
                  <a:cubicBezTo>
                    <a:pt x="460" y="244"/>
                    <a:pt x="451" y="266"/>
                    <a:pt x="451" y="266"/>
                  </a:cubicBezTo>
                  <a:cubicBezTo>
                    <a:pt x="451" y="266"/>
                    <a:pt x="465" y="277"/>
                    <a:pt x="481" y="268"/>
                  </a:cubicBezTo>
                  <a:cubicBezTo>
                    <a:pt x="497" y="258"/>
                    <a:pt x="504" y="230"/>
                    <a:pt x="504" y="230"/>
                  </a:cubicBezTo>
                  <a:cubicBezTo>
                    <a:pt x="503" y="230"/>
                    <a:pt x="487" y="223"/>
                    <a:pt x="474" y="233"/>
                  </a:cubicBezTo>
                  <a:close/>
                  <a:moveTo>
                    <a:pt x="454" y="277"/>
                  </a:moveTo>
                  <a:cubicBezTo>
                    <a:pt x="439" y="284"/>
                    <a:pt x="426" y="304"/>
                    <a:pt x="425" y="304"/>
                  </a:cubicBezTo>
                  <a:cubicBezTo>
                    <a:pt x="425" y="304"/>
                    <a:pt x="437" y="318"/>
                    <a:pt x="454" y="312"/>
                  </a:cubicBezTo>
                  <a:cubicBezTo>
                    <a:pt x="472" y="306"/>
                    <a:pt x="485" y="279"/>
                    <a:pt x="484" y="279"/>
                  </a:cubicBezTo>
                  <a:cubicBezTo>
                    <a:pt x="484" y="279"/>
                    <a:pt x="470" y="269"/>
                    <a:pt x="454" y="277"/>
                  </a:cubicBezTo>
                  <a:close/>
                  <a:moveTo>
                    <a:pt x="426" y="316"/>
                  </a:moveTo>
                  <a:cubicBezTo>
                    <a:pt x="410" y="320"/>
                    <a:pt x="392" y="337"/>
                    <a:pt x="392" y="337"/>
                  </a:cubicBezTo>
                  <a:cubicBezTo>
                    <a:pt x="392" y="337"/>
                    <a:pt x="401" y="353"/>
                    <a:pt x="419" y="350"/>
                  </a:cubicBezTo>
                  <a:cubicBezTo>
                    <a:pt x="438" y="348"/>
                    <a:pt x="456" y="324"/>
                    <a:pt x="455" y="324"/>
                  </a:cubicBezTo>
                  <a:cubicBezTo>
                    <a:pt x="455" y="324"/>
                    <a:pt x="443" y="311"/>
                    <a:pt x="426" y="316"/>
                  </a:cubicBezTo>
                  <a:close/>
                  <a:moveTo>
                    <a:pt x="390" y="349"/>
                  </a:moveTo>
                  <a:cubicBezTo>
                    <a:pt x="382" y="349"/>
                    <a:pt x="372" y="353"/>
                    <a:pt x="364" y="357"/>
                  </a:cubicBezTo>
                  <a:cubicBezTo>
                    <a:pt x="364" y="356"/>
                    <a:pt x="363" y="355"/>
                    <a:pt x="363" y="354"/>
                  </a:cubicBezTo>
                  <a:cubicBezTo>
                    <a:pt x="369" y="349"/>
                    <a:pt x="377" y="342"/>
                    <a:pt x="379" y="334"/>
                  </a:cubicBezTo>
                  <a:cubicBezTo>
                    <a:pt x="384" y="318"/>
                    <a:pt x="370" y="306"/>
                    <a:pt x="370" y="306"/>
                  </a:cubicBezTo>
                  <a:cubicBezTo>
                    <a:pt x="370" y="306"/>
                    <a:pt x="353" y="317"/>
                    <a:pt x="347" y="332"/>
                  </a:cubicBezTo>
                  <a:cubicBezTo>
                    <a:pt x="341" y="344"/>
                    <a:pt x="348" y="357"/>
                    <a:pt x="349" y="360"/>
                  </a:cubicBezTo>
                  <a:cubicBezTo>
                    <a:pt x="338" y="366"/>
                    <a:pt x="325" y="371"/>
                    <a:pt x="311" y="375"/>
                  </a:cubicBezTo>
                  <a:cubicBezTo>
                    <a:pt x="312" y="377"/>
                    <a:pt x="312" y="378"/>
                    <a:pt x="313" y="380"/>
                  </a:cubicBezTo>
                  <a:cubicBezTo>
                    <a:pt x="326" y="376"/>
                    <a:pt x="339" y="370"/>
                    <a:pt x="352" y="364"/>
                  </a:cubicBezTo>
                  <a:cubicBezTo>
                    <a:pt x="353" y="368"/>
                    <a:pt x="359" y="381"/>
                    <a:pt x="375" y="382"/>
                  </a:cubicBezTo>
                  <a:cubicBezTo>
                    <a:pt x="395" y="382"/>
                    <a:pt x="418" y="362"/>
                    <a:pt x="418" y="362"/>
                  </a:cubicBezTo>
                  <a:cubicBezTo>
                    <a:pt x="418" y="362"/>
                    <a:pt x="408" y="347"/>
                    <a:pt x="390" y="34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9" name="Text Box 40"/>
            <p:cNvSpPr txBox="1"/>
            <p:nvPr/>
          </p:nvSpPr>
          <p:spPr>
            <a:xfrm>
              <a:off x="68154" y="1319976"/>
              <a:ext cx="1651000" cy="39560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lnSpc>
                  <a:spcPct val="115000"/>
                </a:lnSpc>
                <a:spcBef>
                  <a:spcPts val="0"/>
                </a:spcBef>
                <a:spcAft>
                  <a:spcPts val="1000"/>
                </a:spcAft>
              </a:pPr>
              <a:r>
                <a:rPr lang="en-US" sz="1800" b="1" spc="20">
                  <a:solidFill>
                    <a:srgbClr val="FFFFFF"/>
                  </a:solidFill>
                  <a:effectLst/>
                  <a:latin typeface="Alegreya"/>
                  <a:ea typeface="Arial" panose="020B0604020202020204" pitchFamily="34" charset="0"/>
                  <a:cs typeface="Times New Roman" panose="02020603050405020304" pitchFamily="18" charset="0"/>
                </a:rPr>
                <a:t>ACADEMY</a:t>
              </a:r>
              <a:endParaRPr lang="en-US" sz="1100">
                <a:effectLst/>
                <a:latin typeface="Arial" panose="020B0604020202020204" pitchFamily="34" charset="0"/>
                <a:ea typeface="Arial" panose="020B0604020202020204" pitchFamily="34" charset="0"/>
                <a:cs typeface="Times New Roman" panose="02020603050405020304" pitchFamily="18" charset="0"/>
              </a:endParaRPr>
            </a:p>
          </p:txBody>
        </p:sp>
        <p:sp>
          <p:nvSpPr>
            <p:cNvPr id="10" name="Text Box 42"/>
            <p:cNvSpPr txBox="1"/>
            <p:nvPr/>
          </p:nvSpPr>
          <p:spPr>
            <a:xfrm>
              <a:off x="329411" y="1147259"/>
              <a:ext cx="1012825" cy="27622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lnSpc>
                  <a:spcPct val="115000"/>
                </a:lnSpc>
                <a:spcBef>
                  <a:spcPts val="0"/>
                </a:spcBef>
                <a:spcAft>
                  <a:spcPts val="1000"/>
                </a:spcAft>
              </a:pPr>
              <a:r>
                <a:rPr lang="en-US" sz="1200" b="1" spc="90">
                  <a:solidFill>
                    <a:srgbClr val="FFFFFF"/>
                  </a:solidFill>
                  <a:effectLst/>
                  <a:latin typeface="Myriad Pro"/>
                  <a:ea typeface="Arial" panose="020B0604020202020204" pitchFamily="34" charset="0"/>
                  <a:cs typeface="Times New Roman" panose="02020603050405020304" pitchFamily="18" charset="0"/>
                </a:rPr>
                <a:t>LOTUS</a:t>
              </a:r>
              <a:endParaRPr lang="en-US" sz="1100">
                <a:effectLst/>
                <a:latin typeface="Arial" panose="020B0604020202020204" pitchFamily="34" charset="0"/>
                <a:ea typeface="Arial" panose="020B0604020202020204" pitchFamily="34" charset="0"/>
                <a:cs typeface="Times New Roman" panose="02020603050405020304" pitchFamily="18" charset="0"/>
              </a:endParaRPr>
            </a:p>
            <a:p>
              <a:pPr marL="0" marR="0" algn="ctr">
                <a:lnSpc>
                  <a:spcPct val="115000"/>
                </a:lnSpc>
                <a:spcBef>
                  <a:spcPts val="0"/>
                </a:spcBef>
                <a:spcAft>
                  <a:spcPts val="1000"/>
                </a:spcAft>
              </a:pPr>
              <a:r>
                <a:rPr lang="vi-VN" sz="1200" b="1" spc="90">
                  <a:solidFill>
                    <a:srgbClr val="FFFFFF"/>
                  </a:solidFill>
                  <a:effectLst/>
                  <a:latin typeface="Myriad Pro"/>
                  <a:ea typeface="Arial" panose="020B0604020202020204" pitchFamily="34" charset="0"/>
                  <a:cs typeface="Times New Roman" panose="02020603050405020304" pitchFamily="18" charset="0"/>
                </a:rPr>
                <a:t> </a:t>
              </a:r>
              <a:endParaRPr lang="en-US" sz="1100">
                <a:effectLst/>
                <a:latin typeface="Arial" panose="020B0604020202020204" pitchFamily="34" charset="0"/>
                <a:ea typeface="Arial" panose="020B0604020202020204" pitchFamily="34" charset="0"/>
                <a:cs typeface="Times New Roman" panose="02020603050405020304" pitchFamily="18" charset="0"/>
              </a:endParaRPr>
            </a:p>
          </p:txBody>
        </p:sp>
      </p:grpSp>
      <p:pic>
        <p:nvPicPr>
          <p:cNvPr id="7" name="Picture 6"/>
          <p:cNvPicPr/>
          <p:nvPr/>
        </p:nvPicPr>
        <p:blipFill rotWithShape="1">
          <a:blip r:embed="rId4" cstate="print">
            <a:extLst>
              <a:ext uri="{28A0092B-C50C-407E-A947-70E740481C1C}">
                <a14:useLocalDpi xmlns:a14="http://schemas.microsoft.com/office/drawing/2010/main" val="0"/>
              </a:ext>
            </a:extLst>
          </a:blip>
          <a:srcRect b="31532"/>
          <a:stretch/>
        </p:blipFill>
        <p:spPr bwMode="auto">
          <a:xfrm>
            <a:off x="10895331" y="510541"/>
            <a:ext cx="790575" cy="540385"/>
          </a:xfrm>
          <a:prstGeom prst="rect">
            <a:avLst/>
          </a:prstGeom>
          <a:ln>
            <a:noFill/>
          </a:ln>
          <a:extLst>
            <a:ext uri="{53640926-AAD7-44D8-BBD7-CCE9431645EC}">
              <a14:shadowObscured xmlns:a14="http://schemas.microsoft.com/office/drawing/2010/main"/>
            </a:ext>
          </a:extLst>
        </p:spPr>
      </p:pic>
      <p:sp>
        <p:nvSpPr>
          <p:cNvPr id="13" name="Google Shape;86;p13">
            <a:extLst>
              <a:ext uri="{FF2B5EF4-FFF2-40B4-BE49-F238E27FC236}">
                <a16:creationId xmlns:a16="http://schemas.microsoft.com/office/drawing/2014/main" id="{4E57E0E3-9AF2-478E-9D37-1892F90844AC}"/>
              </a:ext>
            </a:extLst>
          </p:cNvPr>
          <p:cNvSpPr/>
          <p:nvPr/>
        </p:nvSpPr>
        <p:spPr>
          <a:xfrm>
            <a:off x="92364" y="2428108"/>
            <a:ext cx="12018793" cy="1986332"/>
          </a:xfrm>
          <a:prstGeom prst="rect">
            <a:avLst/>
          </a:prstGeom>
          <a:solidFill>
            <a:schemeClr val="tx1">
              <a:lumMod val="95000"/>
              <a:lumOff val="5000"/>
              <a:alpha val="55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11" name="Google Shape;86;p13">
            <a:extLst>
              <a:ext uri="{FF2B5EF4-FFF2-40B4-BE49-F238E27FC236}">
                <a16:creationId xmlns:a16="http://schemas.microsoft.com/office/drawing/2014/main" id="{0919D77D-D4A8-4074-B52E-D8EB904CF3B0}"/>
              </a:ext>
            </a:extLst>
          </p:cNvPr>
          <p:cNvSpPr/>
          <p:nvPr/>
        </p:nvSpPr>
        <p:spPr>
          <a:xfrm>
            <a:off x="92364" y="2443559"/>
            <a:ext cx="12007272" cy="1970881"/>
          </a:xfrm>
          <a:prstGeom prst="rect">
            <a:avLst/>
          </a:prstGeom>
          <a:noFill/>
          <a:ln>
            <a:noFill/>
          </a:ln>
        </p:spPr>
        <p:txBody>
          <a:bodyPr spcFirstLastPara="1" wrap="square" lIns="91425" tIns="45700" rIns="91425" bIns="45700" anchor="t" anchorCtr="0">
            <a:noAutofit/>
          </a:bodyPr>
          <a:lstStyle/>
          <a:p>
            <a:pPr marL="0" marR="0" lvl="0" indent="0" rtl="0">
              <a:spcBef>
                <a:spcPts val="0"/>
              </a:spcBef>
              <a:spcAft>
                <a:spcPts val="0"/>
              </a:spcAft>
              <a:buNone/>
            </a:pPr>
            <a:r>
              <a:rPr lang="en-US" sz="6000" b="0" i="0" u="none" strike="noStrike" cap="none" dirty="0" err="1">
                <a:solidFill>
                  <a:schemeClr val="lt1"/>
                </a:solidFill>
                <a:latin typeface="Calibri"/>
                <a:ea typeface="Calibri"/>
                <a:cs typeface="Calibri"/>
                <a:sym typeface="Calibri"/>
              </a:rPr>
              <a:t>Bài</a:t>
            </a:r>
            <a:r>
              <a:rPr lang="en-US" sz="6000" b="0" i="0" u="none" strike="noStrike" cap="none" dirty="0">
                <a:solidFill>
                  <a:schemeClr val="lt1"/>
                </a:solidFill>
                <a:latin typeface="Calibri"/>
                <a:ea typeface="Calibri"/>
                <a:cs typeface="Calibri"/>
                <a:sym typeface="Calibri"/>
              </a:rPr>
              <a:t> 1:</a:t>
            </a:r>
          </a:p>
          <a:p>
            <a:pPr marL="0" marR="0" lvl="0" indent="0" rtl="0">
              <a:spcBef>
                <a:spcPts val="0"/>
              </a:spcBef>
              <a:spcAft>
                <a:spcPts val="0"/>
              </a:spcAft>
              <a:buNone/>
            </a:pPr>
            <a:r>
              <a:rPr lang="en-US" sz="6000" b="0" i="0" u="none" strike="noStrike" cap="none" dirty="0" err="1">
                <a:solidFill>
                  <a:schemeClr val="lt1"/>
                </a:solidFill>
                <a:latin typeface="Calibri"/>
                <a:ea typeface="Calibri"/>
                <a:cs typeface="Calibri"/>
                <a:sym typeface="Calibri"/>
              </a:rPr>
              <a:t>Biến</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kiểu</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dữ</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liệu</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toán</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tử</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trong</a:t>
            </a:r>
            <a:r>
              <a:rPr lang="en-US" sz="6000" b="0" i="0" u="none" strike="noStrike" cap="none" dirty="0">
                <a:solidFill>
                  <a:schemeClr val="lt1"/>
                </a:solidFill>
                <a:latin typeface="Calibri"/>
                <a:ea typeface="Calibri"/>
                <a:cs typeface="Calibri"/>
                <a:sym typeface="Calibri"/>
              </a:rPr>
              <a:t> </a:t>
            </a:r>
            <a:r>
              <a:rPr lang="en-US" sz="6000" dirty="0">
                <a:solidFill>
                  <a:schemeClr val="lt1"/>
                </a:solidFill>
                <a:latin typeface="Calibri"/>
                <a:ea typeface="Calibri"/>
                <a:cs typeface="Calibri"/>
                <a:sym typeface="Calibri"/>
              </a:rPr>
              <a:t>Java</a:t>
            </a:r>
            <a:endParaRPr sz="6000"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dissolve">
                                      <p:cBhvr>
                                        <p:cTn id="7" dur="500"/>
                                        <p:tgtEl>
                                          <p:spTgt spid="8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dissolve">
                                      <p:cBhvr>
                                        <p:cTn id="10" dur="500"/>
                                        <p:tgtEl>
                                          <p:spTgt spid="1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dissolve">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p:bldP spid="13" grpId="0" animBg="1"/>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4" name="Google Shape;94;p14"/>
          <p:cNvSpPr txBox="1"/>
          <p:nvPr/>
        </p:nvSpPr>
        <p:spPr>
          <a:xfrm>
            <a:off x="395536" y="3645025"/>
            <a:ext cx="2700529" cy="1512167"/>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200"/>
              <a:buFont typeface="Arial"/>
              <a:buNone/>
            </a:pPr>
            <a:endParaRPr sz="2000" i="1">
              <a:solidFill>
                <a:schemeClr val="dk1"/>
              </a:solidFill>
              <a:latin typeface="Calibri" panose="020F0502020204030204" pitchFamily="34" charset="0"/>
              <a:ea typeface="Calibri"/>
              <a:cs typeface="Calibri" panose="020F0502020204030204" pitchFamily="34" charset="0"/>
              <a:sym typeface="Calibri"/>
            </a:endParaRPr>
          </a:p>
        </p:txBody>
      </p:sp>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ea typeface="Calibri"/>
                <a:cs typeface="Calibri" panose="020F0502020204030204" pitchFamily="34" charset="0"/>
                <a:sym typeface="Calibri"/>
              </a:rPr>
              <a:t>Khai</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báo</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biến</a:t>
            </a:r>
            <a:endParaRPr sz="36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624AD91C-E824-4690-BAB2-B9385A5B7B95}"/>
              </a:ext>
            </a:extLst>
          </p:cNvPr>
          <p:cNvSpPr txBox="1"/>
          <p:nvPr/>
        </p:nvSpPr>
        <p:spPr>
          <a:xfrm>
            <a:off x="3590106" y="1830719"/>
            <a:ext cx="1991251" cy="400110"/>
          </a:xfrm>
          <a:prstGeom prst="rect">
            <a:avLst/>
          </a:prstGeom>
          <a:noFill/>
        </p:spPr>
        <p:txBody>
          <a:bodyPr wrap="none" rtlCol="0">
            <a:spAutoFit/>
          </a:bodyPr>
          <a:lstStyle/>
          <a:p>
            <a:r>
              <a:rPr lang="en-US" sz="2000" b="1" dirty="0" err="1">
                <a:solidFill>
                  <a:srgbClr val="002060"/>
                </a:solidFill>
                <a:latin typeface="Calibri" panose="020F0502020204030204" pitchFamily="34" charset="0"/>
                <a:cs typeface="Calibri" panose="020F0502020204030204" pitchFamily="34" charset="0"/>
              </a:rPr>
              <a:t>Tên</a:t>
            </a:r>
            <a:r>
              <a:rPr lang="en-US" sz="2000" b="1" dirty="0">
                <a:solidFill>
                  <a:srgbClr val="002060"/>
                </a:solidFill>
                <a:latin typeface="Calibri" panose="020F0502020204030204" pitchFamily="34" charset="0"/>
                <a:cs typeface="Calibri" panose="020F0502020204030204" pitchFamily="34" charset="0"/>
              </a:rPr>
              <a:t> </a:t>
            </a:r>
            <a:r>
              <a:rPr lang="en-US" sz="2000" b="1" dirty="0" err="1">
                <a:solidFill>
                  <a:srgbClr val="002060"/>
                </a:solidFill>
                <a:latin typeface="Calibri" panose="020F0502020204030204" pitchFamily="34" charset="0"/>
                <a:cs typeface="Calibri" panose="020F0502020204030204" pitchFamily="34" charset="0"/>
              </a:rPr>
              <a:t>Kiểu</a:t>
            </a:r>
            <a:r>
              <a:rPr lang="en-US" sz="2000" b="1" dirty="0">
                <a:solidFill>
                  <a:srgbClr val="002060"/>
                </a:solidFill>
                <a:latin typeface="Calibri" panose="020F0502020204030204" pitchFamily="34" charset="0"/>
                <a:cs typeface="Calibri" panose="020F0502020204030204" pitchFamily="34" charset="0"/>
              </a:rPr>
              <a:t> </a:t>
            </a:r>
            <a:r>
              <a:rPr lang="en-US" sz="2000" b="1" dirty="0" err="1">
                <a:solidFill>
                  <a:srgbClr val="002060"/>
                </a:solidFill>
                <a:latin typeface="Calibri" panose="020F0502020204030204" pitchFamily="34" charset="0"/>
                <a:cs typeface="Calibri" panose="020F0502020204030204" pitchFamily="34" charset="0"/>
              </a:rPr>
              <a:t>Dữ</a:t>
            </a:r>
            <a:r>
              <a:rPr lang="en-US" sz="2000" b="1" dirty="0">
                <a:solidFill>
                  <a:srgbClr val="002060"/>
                </a:solidFill>
                <a:latin typeface="Calibri" panose="020F0502020204030204" pitchFamily="34" charset="0"/>
                <a:cs typeface="Calibri" panose="020F0502020204030204" pitchFamily="34" charset="0"/>
              </a:rPr>
              <a:t> </a:t>
            </a:r>
            <a:r>
              <a:rPr lang="en-US" sz="2000" b="1" dirty="0" err="1">
                <a:solidFill>
                  <a:srgbClr val="002060"/>
                </a:solidFill>
                <a:latin typeface="Calibri" panose="020F0502020204030204" pitchFamily="34" charset="0"/>
                <a:cs typeface="Calibri" panose="020F0502020204030204" pitchFamily="34" charset="0"/>
              </a:rPr>
              <a:t>Liệu</a:t>
            </a:r>
            <a:endParaRPr lang="vi-VN" sz="2000" b="1" dirty="0">
              <a:solidFill>
                <a:srgbClr val="002060"/>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80984191-7E06-4DD7-ADBB-F4C395AC3590}"/>
              </a:ext>
            </a:extLst>
          </p:cNvPr>
          <p:cNvSpPr txBox="1"/>
          <p:nvPr/>
        </p:nvSpPr>
        <p:spPr>
          <a:xfrm>
            <a:off x="5668026" y="1830719"/>
            <a:ext cx="1239442" cy="400110"/>
          </a:xfrm>
          <a:prstGeom prst="rect">
            <a:avLst/>
          </a:prstGeom>
          <a:noFill/>
        </p:spPr>
        <p:txBody>
          <a:bodyPr wrap="none" rtlCol="0">
            <a:spAutoFit/>
          </a:bodyPr>
          <a:lstStyle/>
          <a:p>
            <a:r>
              <a:rPr lang="en-US" sz="2000" b="1" dirty="0" err="1">
                <a:solidFill>
                  <a:srgbClr val="FF0000"/>
                </a:solidFill>
                <a:latin typeface="Calibri" panose="020F0502020204030204" pitchFamily="34" charset="0"/>
                <a:cs typeface="Calibri" panose="020F0502020204030204" pitchFamily="34" charset="0"/>
              </a:rPr>
              <a:t>Tên</a:t>
            </a:r>
            <a:r>
              <a:rPr lang="en-US" sz="2000" b="1" dirty="0">
                <a:solidFill>
                  <a:srgbClr val="FF0000"/>
                </a:solidFill>
                <a:latin typeface="Calibri" panose="020F0502020204030204" pitchFamily="34" charset="0"/>
                <a:cs typeface="Calibri" panose="020F0502020204030204" pitchFamily="34" charset="0"/>
              </a:rPr>
              <a:t> </a:t>
            </a:r>
            <a:r>
              <a:rPr lang="en-US" sz="2000" b="1" dirty="0" err="1">
                <a:solidFill>
                  <a:srgbClr val="FF0000"/>
                </a:solidFill>
                <a:latin typeface="Calibri" panose="020F0502020204030204" pitchFamily="34" charset="0"/>
                <a:cs typeface="Calibri" panose="020F0502020204030204" pitchFamily="34" charset="0"/>
              </a:rPr>
              <a:t>Biến</a:t>
            </a:r>
            <a:r>
              <a:rPr lang="en-US" sz="2000" b="1" dirty="0">
                <a:solidFill>
                  <a:srgbClr val="FF0000"/>
                </a:solidFill>
                <a:latin typeface="Calibri" panose="020F0502020204030204" pitchFamily="34" charset="0"/>
                <a:cs typeface="Calibri" panose="020F0502020204030204" pitchFamily="34" charset="0"/>
              </a:rPr>
              <a:t> ;</a:t>
            </a:r>
            <a:endParaRPr lang="vi-VN" sz="2000" b="1" dirty="0">
              <a:solidFill>
                <a:srgbClr val="FF0000"/>
              </a:solidFill>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3BB074C4-916F-4592-89E5-0EF8381D2F31}"/>
              </a:ext>
            </a:extLst>
          </p:cNvPr>
          <p:cNvSpPr txBox="1"/>
          <p:nvPr/>
        </p:nvSpPr>
        <p:spPr>
          <a:xfrm>
            <a:off x="3635431" y="2991096"/>
            <a:ext cx="1991251" cy="400110"/>
          </a:xfrm>
          <a:prstGeom prst="rect">
            <a:avLst/>
          </a:prstGeom>
          <a:noFill/>
        </p:spPr>
        <p:txBody>
          <a:bodyPr wrap="none" rtlCol="0">
            <a:spAutoFit/>
          </a:bodyPr>
          <a:lstStyle/>
          <a:p>
            <a:r>
              <a:rPr lang="en-US" sz="2000" b="1" dirty="0" err="1">
                <a:solidFill>
                  <a:srgbClr val="002060"/>
                </a:solidFill>
                <a:latin typeface="Calibri" panose="020F0502020204030204" pitchFamily="34" charset="0"/>
                <a:cs typeface="Calibri" panose="020F0502020204030204" pitchFamily="34" charset="0"/>
              </a:rPr>
              <a:t>Tên</a:t>
            </a:r>
            <a:r>
              <a:rPr lang="en-US" sz="2000" b="1" dirty="0">
                <a:solidFill>
                  <a:srgbClr val="002060"/>
                </a:solidFill>
                <a:latin typeface="Calibri" panose="020F0502020204030204" pitchFamily="34" charset="0"/>
                <a:cs typeface="Calibri" panose="020F0502020204030204" pitchFamily="34" charset="0"/>
              </a:rPr>
              <a:t> </a:t>
            </a:r>
            <a:r>
              <a:rPr lang="en-US" sz="2000" b="1" dirty="0" err="1">
                <a:solidFill>
                  <a:srgbClr val="002060"/>
                </a:solidFill>
                <a:latin typeface="Calibri" panose="020F0502020204030204" pitchFamily="34" charset="0"/>
                <a:cs typeface="Calibri" panose="020F0502020204030204" pitchFamily="34" charset="0"/>
              </a:rPr>
              <a:t>Kiểu</a:t>
            </a:r>
            <a:r>
              <a:rPr lang="en-US" sz="2000" b="1" dirty="0">
                <a:solidFill>
                  <a:srgbClr val="002060"/>
                </a:solidFill>
                <a:latin typeface="Calibri" panose="020F0502020204030204" pitchFamily="34" charset="0"/>
                <a:cs typeface="Calibri" panose="020F0502020204030204" pitchFamily="34" charset="0"/>
              </a:rPr>
              <a:t> </a:t>
            </a:r>
            <a:r>
              <a:rPr lang="en-US" sz="2000" b="1" dirty="0" err="1">
                <a:solidFill>
                  <a:srgbClr val="002060"/>
                </a:solidFill>
                <a:latin typeface="Calibri" panose="020F0502020204030204" pitchFamily="34" charset="0"/>
                <a:cs typeface="Calibri" panose="020F0502020204030204" pitchFamily="34" charset="0"/>
              </a:rPr>
              <a:t>Dữ</a:t>
            </a:r>
            <a:r>
              <a:rPr lang="en-US" sz="2000" b="1" dirty="0">
                <a:solidFill>
                  <a:srgbClr val="002060"/>
                </a:solidFill>
                <a:latin typeface="Calibri" panose="020F0502020204030204" pitchFamily="34" charset="0"/>
                <a:cs typeface="Calibri" panose="020F0502020204030204" pitchFamily="34" charset="0"/>
              </a:rPr>
              <a:t> </a:t>
            </a:r>
            <a:r>
              <a:rPr lang="en-US" sz="2000" b="1" dirty="0" err="1">
                <a:solidFill>
                  <a:srgbClr val="002060"/>
                </a:solidFill>
                <a:latin typeface="Calibri" panose="020F0502020204030204" pitchFamily="34" charset="0"/>
                <a:cs typeface="Calibri" panose="020F0502020204030204" pitchFamily="34" charset="0"/>
              </a:rPr>
              <a:t>Liệu</a:t>
            </a:r>
            <a:endParaRPr lang="vi-VN" sz="2000" b="1" dirty="0">
              <a:solidFill>
                <a:srgbClr val="002060"/>
              </a:solidFill>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B4987234-2088-4115-83AA-C865511DA3A1}"/>
              </a:ext>
            </a:extLst>
          </p:cNvPr>
          <p:cNvSpPr txBox="1"/>
          <p:nvPr/>
        </p:nvSpPr>
        <p:spPr>
          <a:xfrm>
            <a:off x="5713351" y="2991096"/>
            <a:ext cx="2731838" cy="400110"/>
          </a:xfrm>
          <a:prstGeom prst="rect">
            <a:avLst/>
          </a:prstGeom>
          <a:noFill/>
        </p:spPr>
        <p:txBody>
          <a:bodyPr wrap="none" rtlCol="0">
            <a:spAutoFit/>
          </a:bodyPr>
          <a:lstStyle/>
          <a:p>
            <a:r>
              <a:rPr lang="en-US" sz="2000" b="1" dirty="0" err="1">
                <a:solidFill>
                  <a:srgbClr val="FF0000"/>
                </a:solidFill>
                <a:latin typeface="Calibri" panose="020F0502020204030204" pitchFamily="34" charset="0"/>
                <a:cs typeface="Calibri" panose="020F0502020204030204" pitchFamily="34" charset="0"/>
              </a:rPr>
              <a:t>Tên</a:t>
            </a:r>
            <a:r>
              <a:rPr lang="en-US" sz="2000" b="1" dirty="0">
                <a:solidFill>
                  <a:srgbClr val="FF0000"/>
                </a:solidFill>
                <a:latin typeface="Calibri" panose="020F0502020204030204" pitchFamily="34" charset="0"/>
                <a:cs typeface="Calibri" panose="020F0502020204030204" pitchFamily="34" charset="0"/>
              </a:rPr>
              <a:t> Biến1, </a:t>
            </a:r>
            <a:r>
              <a:rPr lang="en-US" sz="2000" b="1" dirty="0" err="1">
                <a:solidFill>
                  <a:srgbClr val="FF0000"/>
                </a:solidFill>
                <a:latin typeface="Calibri" panose="020F0502020204030204" pitchFamily="34" charset="0"/>
                <a:cs typeface="Calibri" panose="020F0502020204030204" pitchFamily="34" charset="0"/>
              </a:rPr>
              <a:t>Tên</a:t>
            </a:r>
            <a:r>
              <a:rPr lang="en-US" sz="2000" b="1" dirty="0">
                <a:solidFill>
                  <a:srgbClr val="FF0000"/>
                </a:solidFill>
                <a:latin typeface="Calibri" panose="020F0502020204030204" pitchFamily="34" charset="0"/>
                <a:cs typeface="Calibri" panose="020F0502020204030204" pitchFamily="34" charset="0"/>
              </a:rPr>
              <a:t> Biến2… ;</a:t>
            </a:r>
            <a:endParaRPr lang="vi-VN" sz="2000" b="1" dirty="0">
              <a:solidFill>
                <a:srgbClr val="FF0000"/>
              </a:solidFill>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6160EBEF-C6AD-4029-9832-F3025372847C}"/>
              </a:ext>
            </a:extLst>
          </p:cNvPr>
          <p:cNvSpPr txBox="1"/>
          <p:nvPr/>
        </p:nvSpPr>
        <p:spPr>
          <a:xfrm>
            <a:off x="4356980" y="1300698"/>
            <a:ext cx="2130711" cy="400110"/>
          </a:xfrm>
          <a:prstGeom prst="rect">
            <a:avLst/>
          </a:prstGeom>
          <a:noFill/>
        </p:spPr>
        <p:txBody>
          <a:bodyPr wrap="none" rtlCol="0">
            <a:spAutoFit/>
          </a:bodyPr>
          <a:lstStyle/>
          <a:p>
            <a:r>
              <a:rPr lang="en-US" sz="2000" b="1" dirty="0" err="1">
                <a:solidFill>
                  <a:srgbClr val="7030A0"/>
                </a:solidFill>
                <a:latin typeface="Calibri" panose="020F0502020204030204" pitchFamily="34" charset="0"/>
                <a:cs typeface="Calibri" panose="020F0502020204030204" pitchFamily="34" charset="0"/>
              </a:rPr>
              <a:t>Khai</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báo</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một</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biến</a:t>
            </a:r>
            <a:endParaRPr lang="vi-VN" sz="2000" b="1" dirty="0">
              <a:solidFill>
                <a:srgbClr val="7030A0"/>
              </a:solidFill>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E492A855-ECD0-432E-BA85-F2B97C22223B}"/>
              </a:ext>
            </a:extLst>
          </p:cNvPr>
          <p:cNvSpPr txBox="1"/>
          <p:nvPr/>
        </p:nvSpPr>
        <p:spPr>
          <a:xfrm>
            <a:off x="4445556" y="2560453"/>
            <a:ext cx="2302233" cy="400110"/>
          </a:xfrm>
          <a:prstGeom prst="rect">
            <a:avLst/>
          </a:prstGeom>
          <a:noFill/>
        </p:spPr>
        <p:txBody>
          <a:bodyPr wrap="none" rtlCol="0">
            <a:spAutoFit/>
          </a:bodyPr>
          <a:lstStyle/>
          <a:p>
            <a:r>
              <a:rPr lang="en-US" sz="2000" b="1" dirty="0" err="1">
                <a:solidFill>
                  <a:srgbClr val="7030A0"/>
                </a:solidFill>
                <a:latin typeface="Calibri" panose="020F0502020204030204" pitchFamily="34" charset="0"/>
                <a:cs typeface="Calibri" panose="020F0502020204030204" pitchFamily="34" charset="0"/>
              </a:rPr>
              <a:t>Khai</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báo</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nhiều</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biến</a:t>
            </a:r>
            <a:endParaRPr lang="vi-VN" sz="2000" b="1" dirty="0">
              <a:solidFill>
                <a:srgbClr val="7030A0"/>
              </a:solidFill>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4EA591DD-0710-4B22-92A7-35D8A94B5FD1}"/>
              </a:ext>
            </a:extLst>
          </p:cNvPr>
          <p:cNvSpPr txBox="1"/>
          <p:nvPr/>
        </p:nvSpPr>
        <p:spPr>
          <a:xfrm>
            <a:off x="978973" y="3932835"/>
            <a:ext cx="6106159" cy="1323439"/>
          </a:xfrm>
          <a:prstGeom prst="rect">
            <a:avLst/>
          </a:prstGeom>
          <a:noFill/>
        </p:spPr>
        <p:txBody>
          <a:bodyPr wrap="none" rtlCol="0">
            <a:spAutoFit/>
          </a:bodyPr>
          <a:lstStyle/>
          <a:p>
            <a:r>
              <a:rPr lang="en-US" sz="2000" b="1" dirty="0" err="1">
                <a:solidFill>
                  <a:srgbClr val="7030A0"/>
                </a:solidFill>
                <a:latin typeface="Calibri" panose="020F0502020204030204" pitchFamily="34" charset="0"/>
                <a:cs typeface="Calibri" panose="020F0502020204030204" pitchFamily="34" charset="0"/>
              </a:rPr>
              <a:t>Ví</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dụ</a:t>
            </a:r>
            <a:r>
              <a:rPr lang="en-US" sz="2000" b="1" dirty="0">
                <a:solidFill>
                  <a:srgbClr val="7030A0"/>
                </a:solidFill>
                <a:latin typeface="Calibri" panose="020F0502020204030204" pitchFamily="34" charset="0"/>
                <a:cs typeface="Calibri" panose="020F0502020204030204" pitchFamily="34" charset="0"/>
              </a:rPr>
              <a:t>: </a:t>
            </a:r>
          </a:p>
          <a:p>
            <a:r>
              <a:rPr lang="en-US" sz="2000" dirty="0" err="1">
                <a:latin typeface="Calibri" panose="020F0502020204030204" pitchFamily="34" charset="0"/>
                <a:cs typeface="Calibri" panose="020F0502020204030204" pitchFamily="34" charset="0"/>
              </a:rPr>
              <a:t>khai</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báo</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biến</a:t>
            </a:r>
            <a:r>
              <a:rPr lang="en-US" sz="2000" dirty="0">
                <a:latin typeface="Calibri" panose="020F0502020204030204" pitchFamily="34" charset="0"/>
                <a:cs typeface="Calibri" panose="020F0502020204030204" pitchFamily="34" charset="0"/>
              </a:rPr>
              <a:t> a </a:t>
            </a:r>
            <a:r>
              <a:rPr lang="en-US" sz="2000" dirty="0" err="1">
                <a:latin typeface="Calibri" panose="020F0502020204030204" pitchFamily="34" charset="0"/>
                <a:cs typeface="Calibri" panose="020F0502020204030204" pitchFamily="34" charset="0"/>
              </a:rPr>
              <a:t>là</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số</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nguyên</a:t>
            </a:r>
            <a:r>
              <a:rPr lang="en-US" sz="2000" dirty="0">
                <a:latin typeface="Calibri" panose="020F0502020204030204" pitchFamily="34" charset="0"/>
                <a:cs typeface="Calibri" panose="020F0502020204030204" pitchFamily="34" charset="0"/>
              </a:rPr>
              <a:t>:		</a:t>
            </a:r>
            <a:r>
              <a:rPr lang="en-US" sz="2000" b="1" dirty="0" err="1">
                <a:solidFill>
                  <a:srgbClr val="002060"/>
                </a:solidFill>
                <a:latin typeface="Calibri" panose="020F0502020204030204" pitchFamily="34" charset="0"/>
                <a:cs typeface="Calibri" panose="020F0502020204030204" pitchFamily="34" charset="0"/>
              </a:rPr>
              <a:t>int</a:t>
            </a:r>
            <a:r>
              <a:rPr lang="en-US" sz="2000" dirty="0">
                <a:latin typeface="Calibri" panose="020F0502020204030204" pitchFamily="34" charset="0"/>
                <a:cs typeface="Calibri" panose="020F0502020204030204" pitchFamily="34" charset="0"/>
              </a:rPr>
              <a:t>  	</a:t>
            </a:r>
            <a:r>
              <a:rPr lang="en-US" sz="2000" b="1" dirty="0">
                <a:solidFill>
                  <a:srgbClr val="FF0000"/>
                </a:solidFill>
                <a:latin typeface="Calibri" panose="020F0502020204030204" pitchFamily="34" charset="0"/>
                <a:cs typeface="Calibri" panose="020F0502020204030204" pitchFamily="34" charset="0"/>
              </a:rPr>
              <a:t>a;</a:t>
            </a:r>
          </a:p>
          <a:p>
            <a:r>
              <a:rPr lang="en-US" sz="2000" dirty="0" err="1">
                <a:latin typeface="Calibri" panose="020F0502020204030204" pitchFamily="34" charset="0"/>
                <a:cs typeface="Calibri" panose="020F0502020204030204" pitchFamily="34" charset="0"/>
              </a:rPr>
              <a:t>Khai</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báo</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biến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b,c</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là</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kiểu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thực</a:t>
            </a:r>
            <a:r>
              <a:rPr lang="en-US" sz="2000" dirty="0">
                <a:latin typeface="Calibri" panose="020F0502020204030204" pitchFamily="34" charset="0"/>
                <a:cs typeface="Calibri" panose="020F0502020204030204" pitchFamily="34" charset="0"/>
              </a:rPr>
              <a:t>:		</a:t>
            </a:r>
            <a:r>
              <a:rPr lang="en-US" sz="2000" b="1" dirty="0">
                <a:solidFill>
                  <a:srgbClr val="002060"/>
                </a:solidFill>
                <a:latin typeface="Calibri" panose="020F0502020204030204" pitchFamily="34" charset="0"/>
                <a:cs typeface="Calibri" panose="020F0502020204030204" pitchFamily="34" charset="0"/>
              </a:rPr>
              <a:t>double</a:t>
            </a:r>
            <a:r>
              <a:rPr lang="en-US" sz="2000" dirty="0">
                <a:latin typeface="Calibri" panose="020F0502020204030204" pitchFamily="34" charset="0"/>
                <a:cs typeface="Calibri" panose="020F0502020204030204" pitchFamily="34" charset="0"/>
              </a:rPr>
              <a:t> 	</a:t>
            </a:r>
            <a:r>
              <a:rPr lang="en-US" sz="2000" b="1" dirty="0" err="1">
                <a:solidFill>
                  <a:srgbClr val="FF0000"/>
                </a:solidFill>
                <a:latin typeface="Calibri" panose="020F0502020204030204" pitchFamily="34" charset="0"/>
                <a:cs typeface="Calibri" panose="020F0502020204030204" pitchFamily="34" charset="0"/>
              </a:rPr>
              <a:t>b,c</a:t>
            </a:r>
            <a:r>
              <a:rPr lang="en-US" sz="2000" b="1" dirty="0">
                <a:solidFill>
                  <a:srgbClr val="FF0000"/>
                </a:solidFill>
                <a:latin typeface="Calibri" panose="020F0502020204030204" pitchFamily="34" charset="0"/>
                <a:cs typeface="Calibri" panose="020F0502020204030204" pitchFamily="34" charset="0"/>
              </a:rPr>
              <a:t>;</a:t>
            </a:r>
          </a:p>
          <a:p>
            <a:r>
              <a:rPr lang="en-US" sz="2000" dirty="0" err="1">
                <a:latin typeface="Calibri" panose="020F0502020204030204" pitchFamily="34" charset="0"/>
                <a:cs typeface="Calibri" panose="020F0502020204030204" pitchFamily="34" charset="0"/>
              </a:rPr>
              <a:t>Khai</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báo</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biến</a:t>
            </a:r>
            <a:r>
              <a:rPr lang="en-US" sz="2000" dirty="0">
                <a:latin typeface="Calibri" panose="020F0502020204030204" pitchFamily="34" charset="0"/>
                <a:cs typeface="Calibri" panose="020F0502020204030204" pitchFamily="34" charset="0"/>
              </a:rPr>
              <a:t> d </a:t>
            </a:r>
            <a:r>
              <a:rPr lang="en-US" sz="2000" dirty="0" err="1">
                <a:latin typeface="Calibri" panose="020F0502020204030204" pitchFamily="34" charset="0"/>
                <a:cs typeface="Calibri" panose="020F0502020204030204" pitchFamily="34" charset="0"/>
              </a:rPr>
              <a:t>là</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kiểu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ký</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tự</a:t>
            </a:r>
            <a:r>
              <a:rPr lang="en-US" sz="2000" dirty="0">
                <a:latin typeface="Calibri" panose="020F0502020204030204" pitchFamily="34" charset="0"/>
                <a:cs typeface="Calibri" panose="020F0502020204030204" pitchFamily="34" charset="0"/>
              </a:rPr>
              <a:t>:		</a:t>
            </a:r>
            <a:r>
              <a:rPr lang="en-US" sz="2000" b="1" dirty="0">
                <a:solidFill>
                  <a:srgbClr val="002060"/>
                </a:solidFill>
                <a:latin typeface="Calibri" panose="020F0502020204030204" pitchFamily="34" charset="0"/>
                <a:cs typeface="Calibri" panose="020F0502020204030204" pitchFamily="34" charset="0"/>
              </a:rPr>
              <a:t>char</a:t>
            </a:r>
            <a:r>
              <a:rPr lang="en-US" sz="2000" dirty="0">
                <a:latin typeface="Calibri" panose="020F0502020204030204" pitchFamily="34" charset="0"/>
                <a:cs typeface="Calibri" panose="020F0502020204030204" pitchFamily="34" charset="0"/>
              </a:rPr>
              <a:t>	</a:t>
            </a:r>
            <a:r>
              <a:rPr lang="en-US" sz="2000" b="1" dirty="0">
                <a:solidFill>
                  <a:srgbClr val="FF0000"/>
                </a:solidFill>
                <a:latin typeface="Calibri" panose="020F0502020204030204" pitchFamily="34" charset="0"/>
                <a:cs typeface="Calibri" panose="020F0502020204030204" pitchFamily="34" charset="0"/>
              </a:rPr>
              <a:t>c;</a:t>
            </a:r>
            <a:endParaRPr lang="vi-VN" sz="2000" b="1" dirty="0">
              <a:solidFill>
                <a:srgbClr val="FF0000"/>
              </a:solidFill>
              <a:latin typeface="Calibri" panose="020F0502020204030204" pitchFamily="34" charset="0"/>
              <a:cs typeface="Calibri" panose="020F0502020204030204" pitchFamily="34" charset="0"/>
            </a:endParaRPr>
          </a:p>
        </p:txBody>
      </p:sp>
      <p:pic>
        <p:nvPicPr>
          <p:cNvPr id="14" name="Picture 13">
            <a:extLst>
              <a:ext uri="{FF2B5EF4-FFF2-40B4-BE49-F238E27FC236}">
                <a16:creationId xmlns:a16="http://schemas.microsoft.com/office/drawing/2014/main" id="{6A84A22C-D14B-4674-88C1-D00CAD2AAF2F}"/>
              </a:ext>
            </a:extLst>
          </p:cNvPr>
          <p:cNvPicPr>
            <a:picLocks noChangeAspect="1"/>
          </p:cNvPicPr>
          <p:nvPr/>
        </p:nvPicPr>
        <p:blipFill>
          <a:blip r:embed="rId4"/>
          <a:stretch>
            <a:fillRect/>
          </a:stretch>
        </p:blipFill>
        <p:spPr>
          <a:xfrm>
            <a:off x="7388911" y="3744107"/>
            <a:ext cx="4248975" cy="1512167"/>
          </a:xfrm>
          <a:prstGeom prst="rect">
            <a:avLst/>
          </a:prstGeom>
        </p:spPr>
      </p:pic>
      <p:sp>
        <p:nvSpPr>
          <p:cNvPr id="15" name="TextBox 14">
            <a:extLst>
              <a:ext uri="{FF2B5EF4-FFF2-40B4-BE49-F238E27FC236}">
                <a16:creationId xmlns:a16="http://schemas.microsoft.com/office/drawing/2014/main" id="{593E694E-481F-4B73-9D59-022C711F9515}"/>
              </a:ext>
            </a:extLst>
          </p:cNvPr>
          <p:cNvSpPr txBox="1"/>
          <p:nvPr/>
        </p:nvSpPr>
        <p:spPr>
          <a:xfrm>
            <a:off x="2944091" y="3254330"/>
            <a:ext cx="6165272" cy="307777"/>
          </a:xfrm>
          <a:prstGeom prst="rect">
            <a:avLst/>
          </a:prstGeom>
          <a:noFill/>
        </p:spPr>
        <p:txBody>
          <a:bodyPr wrap="square">
            <a:spAutoFit/>
          </a:bodyPr>
          <a:lstStyle/>
          <a:p>
            <a:r>
              <a:rPr lang="en-US" b="0" dirty="0">
                <a:effectLst/>
              </a:rPr>
              <a:t>  </a:t>
            </a:r>
            <a:endParaRPr lang="en-US" dirty="0"/>
          </a:p>
        </p:txBody>
      </p:sp>
    </p:spTree>
    <p:extLst>
      <p:ext uri="{BB962C8B-B14F-4D97-AF65-F5344CB8AC3E}">
        <p14:creationId xmlns:p14="http://schemas.microsoft.com/office/powerpoint/2010/main" val="1381373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anim calcmode="lin" valueType="num">
                                      <p:cBhvr>
                                        <p:cTn id="33" dur="1000" fill="hold"/>
                                        <p:tgtEl>
                                          <p:spTgt spid="9"/>
                                        </p:tgtEl>
                                        <p:attrNameLst>
                                          <p:attrName>ppt_x</p:attrName>
                                        </p:attrNameLst>
                                      </p:cBhvr>
                                      <p:tavLst>
                                        <p:tav tm="0">
                                          <p:val>
                                            <p:strVal val="#ppt_x"/>
                                          </p:val>
                                        </p:tav>
                                        <p:tav tm="100000">
                                          <p:val>
                                            <p:strVal val="#ppt_x"/>
                                          </p:val>
                                        </p:tav>
                                      </p:tavLst>
                                    </p:anim>
                                    <p:anim calcmode="lin" valueType="num">
                                      <p:cBhvr>
                                        <p:cTn id="34" dur="1000" fill="hold"/>
                                        <p:tgtEl>
                                          <p:spTgt spid="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1000"/>
                                        <p:tgtEl>
                                          <p:spTgt spid="12"/>
                                        </p:tgtEl>
                                      </p:cBhvr>
                                    </p:animEffect>
                                    <p:anim calcmode="lin" valueType="num">
                                      <p:cBhvr>
                                        <p:cTn id="38" dur="1000" fill="hold"/>
                                        <p:tgtEl>
                                          <p:spTgt spid="12"/>
                                        </p:tgtEl>
                                        <p:attrNameLst>
                                          <p:attrName>ppt_x</p:attrName>
                                        </p:attrNameLst>
                                      </p:cBhvr>
                                      <p:tavLst>
                                        <p:tav tm="0">
                                          <p:val>
                                            <p:strVal val="#ppt_x"/>
                                          </p:val>
                                        </p:tav>
                                        <p:tav tm="100000">
                                          <p:val>
                                            <p:strVal val="#ppt_x"/>
                                          </p:val>
                                        </p:tav>
                                      </p:tavLst>
                                    </p:anim>
                                    <p:anim calcmode="lin" valueType="num">
                                      <p:cBhvr>
                                        <p:cTn id="39" dur="1000" fill="hold"/>
                                        <p:tgtEl>
                                          <p:spTgt spid="12"/>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nodePh="1">
                                  <p:stCondLst>
                                    <p:cond delay="0"/>
                                  </p:stCondLst>
                                  <p:endCondLst>
                                    <p:cond evt="begin" delay="0">
                                      <p:tn val="40"/>
                                    </p:cond>
                                  </p:endCondLst>
                                  <p:childTnLst>
                                    <p:set>
                                      <p:cBhvr>
                                        <p:cTn id="41" dur="1" fill="hold">
                                          <p:stCondLst>
                                            <p:cond delay="0"/>
                                          </p:stCondLst>
                                        </p:cTn>
                                        <p:tgtEl>
                                          <p:spTgt spid="94"/>
                                        </p:tgtEl>
                                        <p:attrNameLst>
                                          <p:attrName>style.visibility</p:attrName>
                                        </p:attrNameLst>
                                      </p:cBhvr>
                                      <p:to>
                                        <p:strVal val="visible"/>
                                      </p:to>
                                    </p:set>
                                    <p:animEffect transition="in" filter="fade">
                                      <p:cBhvr>
                                        <p:cTn id="42" dur="1000"/>
                                        <p:tgtEl>
                                          <p:spTgt spid="94"/>
                                        </p:tgtEl>
                                      </p:cBhvr>
                                    </p:animEffect>
                                    <p:anim calcmode="lin" valueType="num">
                                      <p:cBhvr>
                                        <p:cTn id="43" dur="1000" fill="hold"/>
                                        <p:tgtEl>
                                          <p:spTgt spid="94"/>
                                        </p:tgtEl>
                                        <p:attrNameLst>
                                          <p:attrName>ppt_x</p:attrName>
                                        </p:attrNameLst>
                                      </p:cBhvr>
                                      <p:tavLst>
                                        <p:tav tm="0">
                                          <p:val>
                                            <p:strVal val="#ppt_x"/>
                                          </p:val>
                                        </p:tav>
                                        <p:tav tm="100000">
                                          <p:val>
                                            <p:strVal val="#ppt_x"/>
                                          </p:val>
                                        </p:tav>
                                      </p:tavLst>
                                    </p:anim>
                                    <p:anim calcmode="lin" valueType="num">
                                      <p:cBhvr>
                                        <p:cTn id="44" dur="1000" fill="hold"/>
                                        <p:tgtEl>
                                          <p:spTgt spid="94"/>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1000"/>
                                        <p:tgtEl>
                                          <p:spTgt spid="14"/>
                                        </p:tgtEl>
                                      </p:cBhvr>
                                    </p:animEffect>
                                    <p:anim calcmode="lin" valueType="num">
                                      <p:cBhvr>
                                        <p:cTn id="48" dur="1000" fill="hold"/>
                                        <p:tgtEl>
                                          <p:spTgt spid="14"/>
                                        </p:tgtEl>
                                        <p:attrNameLst>
                                          <p:attrName>ppt_x</p:attrName>
                                        </p:attrNameLst>
                                      </p:cBhvr>
                                      <p:tavLst>
                                        <p:tav tm="0">
                                          <p:val>
                                            <p:strVal val="#ppt_x"/>
                                          </p:val>
                                        </p:tav>
                                        <p:tav tm="100000">
                                          <p:val>
                                            <p:strVal val="#ppt_x"/>
                                          </p:val>
                                        </p:tav>
                                      </p:tavLst>
                                    </p:anim>
                                    <p:anim calcmode="lin" valueType="num">
                                      <p:cBhvr>
                                        <p:cTn id="4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6" grpId="0"/>
      <p:bldP spid="7" grpId="0"/>
      <p:bldP spid="8" grpId="0"/>
      <p:bldP spid="9" grpId="0"/>
      <p:bldP spid="10" grpId="0"/>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ea typeface="Calibri"/>
                <a:cs typeface="Calibri" panose="020F0502020204030204" pitchFamily="34" charset="0"/>
                <a:sym typeface="Calibri"/>
              </a:rPr>
              <a:t>Khai</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báo</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biến</a:t>
            </a:r>
            <a:endParaRPr sz="36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95D6A2A6-75F0-4171-A685-6416A0B5595C}"/>
              </a:ext>
            </a:extLst>
          </p:cNvPr>
          <p:cNvPicPr>
            <a:picLocks noChangeAspect="1"/>
          </p:cNvPicPr>
          <p:nvPr/>
        </p:nvPicPr>
        <p:blipFill>
          <a:blip r:embed="rId4"/>
          <a:stretch>
            <a:fillRect/>
          </a:stretch>
        </p:blipFill>
        <p:spPr>
          <a:xfrm>
            <a:off x="641704" y="1395350"/>
            <a:ext cx="8484321" cy="2312782"/>
          </a:xfrm>
          <a:prstGeom prst="rect">
            <a:avLst/>
          </a:prstGeom>
        </p:spPr>
      </p:pic>
      <p:pic>
        <p:nvPicPr>
          <p:cNvPr id="5" name="Picture 4">
            <a:extLst>
              <a:ext uri="{FF2B5EF4-FFF2-40B4-BE49-F238E27FC236}">
                <a16:creationId xmlns:a16="http://schemas.microsoft.com/office/drawing/2014/main" id="{D663A203-5C0B-49C0-A521-BF2C2FCF75B0}"/>
              </a:ext>
            </a:extLst>
          </p:cNvPr>
          <p:cNvPicPr>
            <a:picLocks noChangeAspect="1"/>
          </p:cNvPicPr>
          <p:nvPr/>
        </p:nvPicPr>
        <p:blipFill>
          <a:blip r:embed="rId5"/>
          <a:stretch>
            <a:fillRect/>
          </a:stretch>
        </p:blipFill>
        <p:spPr>
          <a:xfrm>
            <a:off x="641704" y="3981264"/>
            <a:ext cx="9638199" cy="1496228"/>
          </a:xfrm>
          <a:prstGeom prst="rect">
            <a:avLst/>
          </a:prstGeom>
        </p:spPr>
      </p:pic>
    </p:spTree>
    <p:extLst>
      <p:ext uri="{BB962C8B-B14F-4D97-AF65-F5344CB8AC3E}">
        <p14:creationId xmlns:p14="http://schemas.microsoft.com/office/powerpoint/2010/main" val="9064627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3</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379656"/>
          </a:xfrm>
          <a:prstGeom prst="rect">
            <a:avLst/>
          </a:prstGeom>
          <a:noFill/>
        </p:spPr>
        <p:txBody>
          <a:bodyPr wrap="square" rtlCol="0">
            <a:spAutoFit/>
          </a:bodyPr>
          <a:lstStyle/>
          <a:p>
            <a:pPr algn="ct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Phép</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gán</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dữ</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liệu</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1522701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ea typeface="Calibri"/>
                <a:cs typeface="Calibri" panose="020F0502020204030204" pitchFamily="34" charset="0"/>
                <a:sym typeface="Calibri"/>
              </a:rPr>
              <a:t>Phép</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gán</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dữ</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liệu</a:t>
            </a:r>
            <a:endParaRPr sz="36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CAB751B2-7B7D-4F2F-A99F-C6B13E380E14}"/>
              </a:ext>
            </a:extLst>
          </p:cNvPr>
          <p:cNvSpPr txBox="1"/>
          <p:nvPr/>
        </p:nvSpPr>
        <p:spPr>
          <a:xfrm>
            <a:off x="2149199" y="1930753"/>
            <a:ext cx="1111202" cy="400110"/>
          </a:xfrm>
          <a:prstGeom prst="rect">
            <a:avLst/>
          </a:prstGeom>
          <a:noFill/>
        </p:spPr>
        <p:txBody>
          <a:bodyPr wrap="none" rtlCol="0">
            <a:spAutoFit/>
          </a:bodyPr>
          <a:lstStyle/>
          <a:p>
            <a:r>
              <a:rPr lang="en-US" sz="2000" b="1" dirty="0" err="1">
                <a:solidFill>
                  <a:srgbClr val="002060"/>
                </a:solidFill>
                <a:latin typeface="Calibri" panose="020F0502020204030204" pitchFamily="34" charset="0"/>
                <a:cs typeface="Calibri" panose="020F0502020204030204" pitchFamily="34" charset="0"/>
              </a:rPr>
              <a:t>Tên</a:t>
            </a:r>
            <a:r>
              <a:rPr lang="en-US" sz="2000" b="1" dirty="0">
                <a:solidFill>
                  <a:srgbClr val="002060"/>
                </a:solidFill>
                <a:latin typeface="Calibri" panose="020F0502020204030204" pitchFamily="34" charset="0"/>
                <a:cs typeface="Calibri" panose="020F0502020204030204" pitchFamily="34" charset="0"/>
              </a:rPr>
              <a:t> </a:t>
            </a:r>
            <a:r>
              <a:rPr lang="en-US" sz="2000" b="1" dirty="0" err="1">
                <a:solidFill>
                  <a:srgbClr val="002060"/>
                </a:solidFill>
                <a:latin typeface="Calibri" panose="020F0502020204030204" pitchFamily="34" charset="0"/>
                <a:cs typeface="Calibri" panose="020F0502020204030204" pitchFamily="34" charset="0"/>
              </a:rPr>
              <a:t>Biến</a:t>
            </a:r>
            <a:endParaRPr lang="vi-VN" sz="2000" b="1" dirty="0">
              <a:solidFill>
                <a:srgbClr val="002060"/>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FA8B12D-FFB8-464D-81BE-032C45D09D06}"/>
              </a:ext>
            </a:extLst>
          </p:cNvPr>
          <p:cNvSpPr txBox="1"/>
          <p:nvPr/>
        </p:nvSpPr>
        <p:spPr>
          <a:xfrm>
            <a:off x="3369594" y="1930753"/>
            <a:ext cx="312906" cy="400110"/>
          </a:xfrm>
          <a:prstGeom prst="rect">
            <a:avLst/>
          </a:prstGeom>
          <a:noFill/>
        </p:spPr>
        <p:txBody>
          <a:bodyPr wrap="none" rtlCol="0">
            <a:spAutoFit/>
          </a:bodyPr>
          <a:lstStyle/>
          <a:p>
            <a:r>
              <a:rPr lang="en-US" sz="2000" b="1" dirty="0">
                <a:solidFill>
                  <a:srgbClr val="FF0000"/>
                </a:solidFill>
                <a:latin typeface="Calibri" panose="020F0502020204030204" pitchFamily="34" charset="0"/>
                <a:cs typeface="Calibri" panose="020F0502020204030204" pitchFamily="34" charset="0"/>
              </a:rPr>
              <a:t>=</a:t>
            </a:r>
            <a:endParaRPr lang="vi-VN" sz="2000" b="1" dirty="0">
              <a:solidFill>
                <a:srgbClr val="FF0000"/>
              </a:solidFill>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2476E454-2D1B-419D-B22A-B67783FCE20E}"/>
              </a:ext>
            </a:extLst>
          </p:cNvPr>
          <p:cNvSpPr txBox="1"/>
          <p:nvPr/>
        </p:nvSpPr>
        <p:spPr>
          <a:xfrm>
            <a:off x="2149199" y="1415638"/>
            <a:ext cx="2739853" cy="400110"/>
          </a:xfrm>
          <a:prstGeom prst="rect">
            <a:avLst/>
          </a:prstGeom>
          <a:noFill/>
        </p:spPr>
        <p:txBody>
          <a:bodyPr wrap="none" rtlCol="0">
            <a:spAutoFit/>
          </a:bodyPr>
          <a:lstStyle/>
          <a:p>
            <a:r>
              <a:rPr lang="en-US" sz="2000" b="1" dirty="0" err="1">
                <a:solidFill>
                  <a:srgbClr val="7030A0"/>
                </a:solidFill>
                <a:latin typeface="Calibri" panose="020F0502020204030204" pitchFamily="34" charset="0"/>
                <a:cs typeface="Calibri" panose="020F0502020204030204" pitchFamily="34" charset="0"/>
              </a:rPr>
              <a:t>Gán</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giá</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trị</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cho</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một</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biến</a:t>
            </a:r>
            <a:endParaRPr lang="vi-VN" sz="2000" b="1" dirty="0">
              <a:solidFill>
                <a:srgbClr val="7030A0"/>
              </a:solidFill>
              <a:latin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B23106D9-F91D-42F8-BA27-9DAF6592510A}"/>
              </a:ext>
            </a:extLst>
          </p:cNvPr>
          <p:cNvSpPr txBox="1"/>
          <p:nvPr/>
        </p:nvSpPr>
        <p:spPr>
          <a:xfrm>
            <a:off x="3898276" y="1930753"/>
            <a:ext cx="946093" cy="400110"/>
          </a:xfrm>
          <a:prstGeom prst="rect">
            <a:avLst/>
          </a:prstGeom>
          <a:noFill/>
        </p:spPr>
        <p:txBody>
          <a:bodyPr wrap="none" rtlCol="0">
            <a:spAutoFit/>
          </a:bodyPr>
          <a:lstStyle/>
          <a:p>
            <a:r>
              <a:rPr lang="en-US" sz="2000" b="1" dirty="0" err="1">
                <a:solidFill>
                  <a:srgbClr val="0070C0"/>
                </a:solidFill>
                <a:latin typeface="Calibri" panose="020F0502020204030204" pitchFamily="34" charset="0"/>
                <a:cs typeface="Calibri" panose="020F0502020204030204" pitchFamily="34" charset="0"/>
              </a:rPr>
              <a:t>Giá</a:t>
            </a:r>
            <a:r>
              <a:rPr lang="en-US" sz="2000" b="1" dirty="0">
                <a:solidFill>
                  <a:srgbClr val="0070C0"/>
                </a:solidFill>
                <a:latin typeface="Calibri" panose="020F0502020204030204" pitchFamily="34" charset="0"/>
                <a:cs typeface="Calibri" panose="020F0502020204030204" pitchFamily="34" charset="0"/>
              </a:rPr>
              <a:t> </a:t>
            </a:r>
            <a:r>
              <a:rPr lang="en-US" sz="2000" b="1" dirty="0" err="1">
                <a:solidFill>
                  <a:srgbClr val="0070C0"/>
                </a:solidFill>
                <a:latin typeface="Calibri" panose="020F0502020204030204" pitchFamily="34" charset="0"/>
                <a:cs typeface="Calibri" panose="020F0502020204030204" pitchFamily="34" charset="0"/>
              </a:rPr>
              <a:t>Trị</a:t>
            </a:r>
            <a:r>
              <a:rPr lang="en-US" sz="2000" b="1" dirty="0">
                <a:solidFill>
                  <a:srgbClr val="0070C0"/>
                </a:solidFill>
                <a:latin typeface="Calibri" panose="020F0502020204030204" pitchFamily="34" charset="0"/>
                <a:cs typeface="Calibri" panose="020F0502020204030204" pitchFamily="34" charset="0"/>
              </a:rPr>
              <a:t>;</a:t>
            </a:r>
            <a:endParaRPr lang="vi-VN" sz="2000" b="1" dirty="0">
              <a:solidFill>
                <a:srgbClr val="0070C0"/>
              </a:solidFill>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688B8A0B-DA8F-419E-86B7-A70D37DF83B7}"/>
              </a:ext>
            </a:extLst>
          </p:cNvPr>
          <p:cNvSpPr txBox="1"/>
          <p:nvPr/>
        </p:nvSpPr>
        <p:spPr>
          <a:xfrm>
            <a:off x="6564354" y="1930753"/>
            <a:ext cx="1111202" cy="400110"/>
          </a:xfrm>
          <a:prstGeom prst="rect">
            <a:avLst/>
          </a:prstGeom>
          <a:noFill/>
        </p:spPr>
        <p:txBody>
          <a:bodyPr wrap="none" rtlCol="0">
            <a:spAutoFit/>
          </a:bodyPr>
          <a:lstStyle/>
          <a:p>
            <a:r>
              <a:rPr lang="en-US" sz="2000" b="1" dirty="0" err="1">
                <a:solidFill>
                  <a:srgbClr val="002060"/>
                </a:solidFill>
                <a:latin typeface="Calibri" panose="020F0502020204030204" pitchFamily="34" charset="0"/>
                <a:cs typeface="Calibri" panose="020F0502020204030204" pitchFamily="34" charset="0"/>
              </a:rPr>
              <a:t>Tên</a:t>
            </a:r>
            <a:r>
              <a:rPr lang="en-US" sz="2000" b="1" dirty="0">
                <a:solidFill>
                  <a:srgbClr val="002060"/>
                </a:solidFill>
                <a:latin typeface="Calibri" panose="020F0502020204030204" pitchFamily="34" charset="0"/>
                <a:cs typeface="Calibri" panose="020F0502020204030204" pitchFamily="34" charset="0"/>
              </a:rPr>
              <a:t> </a:t>
            </a:r>
            <a:r>
              <a:rPr lang="en-US" sz="2000" b="1" dirty="0" err="1">
                <a:solidFill>
                  <a:srgbClr val="002060"/>
                </a:solidFill>
                <a:latin typeface="Calibri" panose="020F0502020204030204" pitchFamily="34" charset="0"/>
                <a:cs typeface="Calibri" panose="020F0502020204030204" pitchFamily="34" charset="0"/>
              </a:rPr>
              <a:t>Biến</a:t>
            </a:r>
            <a:endParaRPr lang="vi-VN" sz="2000" b="1" dirty="0">
              <a:solidFill>
                <a:srgbClr val="002060"/>
              </a:solidFill>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D46AF7FC-8835-47CD-90C4-B493CDD7179C}"/>
              </a:ext>
            </a:extLst>
          </p:cNvPr>
          <p:cNvSpPr txBox="1"/>
          <p:nvPr/>
        </p:nvSpPr>
        <p:spPr>
          <a:xfrm>
            <a:off x="7784749" y="1930753"/>
            <a:ext cx="312906" cy="400110"/>
          </a:xfrm>
          <a:prstGeom prst="rect">
            <a:avLst/>
          </a:prstGeom>
          <a:noFill/>
        </p:spPr>
        <p:txBody>
          <a:bodyPr wrap="none" rtlCol="0">
            <a:spAutoFit/>
          </a:bodyPr>
          <a:lstStyle/>
          <a:p>
            <a:r>
              <a:rPr lang="en-US" sz="2000" b="1" dirty="0">
                <a:solidFill>
                  <a:srgbClr val="FF0000"/>
                </a:solidFill>
                <a:latin typeface="Calibri" panose="020F0502020204030204" pitchFamily="34" charset="0"/>
                <a:cs typeface="Calibri" panose="020F0502020204030204" pitchFamily="34" charset="0"/>
              </a:rPr>
              <a:t>=</a:t>
            </a:r>
            <a:endParaRPr lang="vi-VN" sz="2000" b="1" dirty="0">
              <a:solidFill>
                <a:srgbClr val="FF0000"/>
              </a:solidFill>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6E087E9B-DB77-400B-A75C-C67842481263}"/>
              </a:ext>
            </a:extLst>
          </p:cNvPr>
          <p:cNvSpPr txBox="1"/>
          <p:nvPr/>
        </p:nvSpPr>
        <p:spPr>
          <a:xfrm>
            <a:off x="6564354" y="1415638"/>
            <a:ext cx="3155031" cy="400110"/>
          </a:xfrm>
          <a:prstGeom prst="rect">
            <a:avLst/>
          </a:prstGeom>
          <a:noFill/>
        </p:spPr>
        <p:txBody>
          <a:bodyPr wrap="none" rtlCol="0">
            <a:spAutoFit/>
          </a:bodyPr>
          <a:lstStyle/>
          <a:p>
            <a:r>
              <a:rPr lang="en-US" sz="2000" b="1" dirty="0" err="1">
                <a:solidFill>
                  <a:srgbClr val="7030A0"/>
                </a:solidFill>
                <a:latin typeface="Calibri" panose="020F0502020204030204" pitchFamily="34" charset="0"/>
                <a:cs typeface="Calibri" panose="020F0502020204030204" pitchFamily="34" charset="0"/>
              </a:rPr>
              <a:t>Gán</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biểu</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thức</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cho</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một</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biến</a:t>
            </a:r>
            <a:endParaRPr lang="vi-VN" sz="2000" b="1" dirty="0">
              <a:solidFill>
                <a:srgbClr val="7030A0"/>
              </a:solidFill>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2E0D9733-EB70-4FA0-9999-700046BB17E0}"/>
              </a:ext>
            </a:extLst>
          </p:cNvPr>
          <p:cNvSpPr txBox="1"/>
          <p:nvPr/>
        </p:nvSpPr>
        <p:spPr>
          <a:xfrm>
            <a:off x="8313431" y="1930753"/>
            <a:ext cx="1287532" cy="400110"/>
          </a:xfrm>
          <a:prstGeom prst="rect">
            <a:avLst/>
          </a:prstGeom>
          <a:noFill/>
        </p:spPr>
        <p:txBody>
          <a:bodyPr wrap="none" rtlCol="0">
            <a:spAutoFit/>
          </a:bodyPr>
          <a:lstStyle/>
          <a:p>
            <a:r>
              <a:rPr lang="en-US" sz="2000" b="1" dirty="0" err="1">
                <a:solidFill>
                  <a:srgbClr val="0070C0"/>
                </a:solidFill>
                <a:latin typeface="Calibri" panose="020F0502020204030204" pitchFamily="34" charset="0"/>
                <a:cs typeface="Calibri" panose="020F0502020204030204" pitchFamily="34" charset="0"/>
              </a:rPr>
              <a:t>Biểu</a:t>
            </a:r>
            <a:r>
              <a:rPr lang="en-US" sz="2000" b="1" dirty="0">
                <a:solidFill>
                  <a:srgbClr val="0070C0"/>
                </a:solidFill>
                <a:latin typeface="Calibri" panose="020F0502020204030204" pitchFamily="34" charset="0"/>
                <a:cs typeface="Calibri" panose="020F0502020204030204" pitchFamily="34" charset="0"/>
              </a:rPr>
              <a:t> </a:t>
            </a:r>
            <a:r>
              <a:rPr lang="en-US" sz="2000" b="1" dirty="0" err="1">
                <a:solidFill>
                  <a:srgbClr val="0070C0"/>
                </a:solidFill>
                <a:latin typeface="Calibri" panose="020F0502020204030204" pitchFamily="34" charset="0"/>
                <a:cs typeface="Calibri" panose="020F0502020204030204" pitchFamily="34" charset="0"/>
              </a:rPr>
              <a:t>thức</a:t>
            </a:r>
            <a:r>
              <a:rPr lang="en-US" sz="2000" b="1" dirty="0">
                <a:solidFill>
                  <a:srgbClr val="0070C0"/>
                </a:solidFill>
                <a:latin typeface="Calibri" panose="020F0502020204030204" pitchFamily="34" charset="0"/>
                <a:cs typeface="Calibri" panose="020F0502020204030204" pitchFamily="34" charset="0"/>
              </a:rPr>
              <a:t>;</a:t>
            </a:r>
            <a:endParaRPr lang="vi-VN" sz="2000" b="1" dirty="0">
              <a:solidFill>
                <a:srgbClr val="0070C0"/>
              </a:solidFill>
              <a:latin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A7DE48BE-94DA-4800-A338-E51A607A9B91}"/>
              </a:ext>
            </a:extLst>
          </p:cNvPr>
          <p:cNvSpPr txBox="1"/>
          <p:nvPr/>
        </p:nvSpPr>
        <p:spPr>
          <a:xfrm>
            <a:off x="4356450" y="3201660"/>
            <a:ext cx="1111202" cy="400110"/>
          </a:xfrm>
          <a:prstGeom prst="rect">
            <a:avLst/>
          </a:prstGeom>
          <a:noFill/>
        </p:spPr>
        <p:txBody>
          <a:bodyPr wrap="none" rtlCol="0">
            <a:spAutoFit/>
          </a:bodyPr>
          <a:lstStyle/>
          <a:p>
            <a:r>
              <a:rPr lang="en-US" sz="2000" b="1" dirty="0" err="1">
                <a:solidFill>
                  <a:srgbClr val="002060"/>
                </a:solidFill>
                <a:latin typeface="Calibri" panose="020F0502020204030204" pitchFamily="34" charset="0"/>
                <a:cs typeface="Calibri" panose="020F0502020204030204" pitchFamily="34" charset="0"/>
              </a:rPr>
              <a:t>Tên</a:t>
            </a:r>
            <a:r>
              <a:rPr lang="en-US" sz="2000" b="1" dirty="0">
                <a:solidFill>
                  <a:srgbClr val="002060"/>
                </a:solidFill>
                <a:latin typeface="Calibri" panose="020F0502020204030204" pitchFamily="34" charset="0"/>
                <a:cs typeface="Calibri" panose="020F0502020204030204" pitchFamily="34" charset="0"/>
              </a:rPr>
              <a:t> </a:t>
            </a:r>
            <a:r>
              <a:rPr lang="en-US" sz="2000" b="1" dirty="0" err="1">
                <a:solidFill>
                  <a:srgbClr val="002060"/>
                </a:solidFill>
                <a:latin typeface="Calibri" panose="020F0502020204030204" pitchFamily="34" charset="0"/>
                <a:cs typeface="Calibri" panose="020F0502020204030204" pitchFamily="34" charset="0"/>
              </a:rPr>
              <a:t>Biến</a:t>
            </a:r>
            <a:endParaRPr lang="vi-VN" sz="2000" b="1" dirty="0">
              <a:solidFill>
                <a:srgbClr val="002060"/>
              </a:solidFill>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9FE1C273-DC23-4C9F-8517-7E4A214FE38F}"/>
              </a:ext>
            </a:extLst>
          </p:cNvPr>
          <p:cNvSpPr txBox="1"/>
          <p:nvPr/>
        </p:nvSpPr>
        <p:spPr>
          <a:xfrm>
            <a:off x="5576845" y="3201660"/>
            <a:ext cx="312906" cy="400110"/>
          </a:xfrm>
          <a:prstGeom prst="rect">
            <a:avLst/>
          </a:prstGeom>
          <a:noFill/>
        </p:spPr>
        <p:txBody>
          <a:bodyPr wrap="none" rtlCol="0">
            <a:spAutoFit/>
          </a:bodyPr>
          <a:lstStyle/>
          <a:p>
            <a:r>
              <a:rPr lang="en-US" sz="2000" b="1" dirty="0">
                <a:solidFill>
                  <a:srgbClr val="FF0000"/>
                </a:solidFill>
                <a:latin typeface="Calibri" panose="020F0502020204030204" pitchFamily="34" charset="0"/>
                <a:cs typeface="Calibri" panose="020F0502020204030204" pitchFamily="34" charset="0"/>
              </a:rPr>
              <a:t>=</a:t>
            </a:r>
            <a:endParaRPr lang="vi-VN" sz="2000" b="1" dirty="0">
              <a:solidFill>
                <a:srgbClr val="FF0000"/>
              </a:solidFill>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9DA5E5BC-9D23-4D94-BDE2-6B33BD5A67C9}"/>
              </a:ext>
            </a:extLst>
          </p:cNvPr>
          <p:cNvSpPr txBox="1"/>
          <p:nvPr/>
        </p:nvSpPr>
        <p:spPr>
          <a:xfrm>
            <a:off x="4356450" y="2686545"/>
            <a:ext cx="3054041" cy="400110"/>
          </a:xfrm>
          <a:prstGeom prst="rect">
            <a:avLst/>
          </a:prstGeom>
          <a:noFill/>
        </p:spPr>
        <p:txBody>
          <a:bodyPr wrap="none" rtlCol="0">
            <a:spAutoFit/>
          </a:bodyPr>
          <a:lstStyle/>
          <a:p>
            <a:r>
              <a:rPr lang="en-US" sz="2000" b="1" dirty="0" err="1">
                <a:solidFill>
                  <a:srgbClr val="7030A0"/>
                </a:solidFill>
                <a:latin typeface="Calibri" panose="020F0502020204030204" pitchFamily="34" charset="0"/>
                <a:cs typeface="Calibri" panose="020F0502020204030204" pitchFamily="34" charset="0"/>
              </a:rPr>
              <a:t>Gán</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ngay</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khi</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khai</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báo</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biến</a:t>
            </a:r>
            <a:endParaRPr lang="vi-VN" sz="2000" b="1" dirty="0">
              <a:solidFill>
                <a:srgbClr val="7030A0"/>
              </a:solidFill>
              <a:latin typeface="Calibri" panose="020F0502020204030204" pitchFamily="34" charset="0"/>
              <a:cs typeface="Calibri" panose="020F0502020204030204" pitchFamily="34" charset="0"/>
            </a:endParaRPr>
          </a:p>
        </p:txBody>
      </p:sp>
      <p:sp>
        <p:nvSpPr>
          <p:cNvPr id="17" name="TextBox 16">
            <a:extLst>
              <a:ext uri="{FF2B5EF4-FFF2-40B4-BE49-F238E27FC236}">
                <a16:creationId xmlns:a16="http://schemas.microsoft.com/office/drawing/2014/main" id="{34FFE603-924C-4F41-8E9A-D0035D529ED0}"/>
              </a:ext>
            </a:extLst>
          </p:cNvPr>
          <p:cNvSpPr txBox="1"/>
          <p:nvPr/>
        </p:nvSpPr>
        <p:spPr>
          <a:xfrm>
            <a:off x="6105527" y="3201660"/>
            <a:ext cx="2565126" cy="400110"/>
          </a:xfrm>
          <a:prstGeom prst="rect">
            <a:avLst/>
          </a:prstGeom>
          <a:noFill/>
        </p:spPr>
        <p:txBody>
          <a:bodyPr wrap="none" rtlCol="0">
            <a:spAutoFit/>
          </a:bodyPr>
          <a:lstStyle/>
          <a:p>
            <a:r>
              <a:rPr lang="en-US" sz="2000" b="1" dirty="0" err="1">
                <a:solidFill>
                  <a:srgbClr val="0070C0"/>
                </a:solidFill>
                <a:latin typeface="Calibri" panose="020F0502020204030204" pitchFamily="34" charset="0"/>
                <a:cs typeface="Calibri" panose="020F0502020204030204" pitchFamily="34" charset="0"/>
              </a:rPr>
              <a:t>Giá</a:t>
            </a:r>
            <a:r>
              <a:rPr lang="en-US" sz="2000" b="1" dirty="0">
                <a:solidFill>
                  <a:srgbClr val="0070C0"/>
                </a:solidFill>
                <a:latin typeface="Calibri" panose="020F0502020204030204" pitchFamily="34" charset="0"/>
                <a:cs typeface="Calibri" panose="020F0502020204030204" pitchFamily="34" charset="0"/>
              </a:rPr>
              <a:t> </a:t>
            </a:r>
            <a:r>
              <a:rPr lang="en-US" sz="2000" b="1" dirty="0" err="1">
                <a:solidFill>
                  <a:srgbClr val="0070C0"/>
                </a:solidFill>
                <a:latin typeface="Calibri" panose="020F0502020204030204" pitchFamily="34" charset="0"/>
                <a:cs typeface="Calibri" panose="020F0502020204030204" pitchFamily="34" charset="0"/>
              </a:rPr>
              <a:t>trị</a:t>
            </a:r>
            <a:r>
              <a:rPr lang="en-US" sz="2000" b="1" dirty="0">
                <a:solidFill>
                  <a:srgbClr val="0070C0"/>
                </a:solidFill>
                <a:latin typeface="Calibri" panose="020F0502020204030204" pitchFamily="34" charset="0"/>
                <a:cs typeface="Calibri" panose="020F0502020204030204" pitchFamily="34" charset="0"/>
              </a:rPr>
              <a:t> </a:t>
            </a:r>
            <a:r>
              <a:rPr lang="en-US" sz="2000" b="1" dirty="0" err="1">
                <a:solidFill>
                  <a:srgbClr val="0070C0"/>
                </a:solidFill>
                <a:latin typeface="Calibri" panose="020F0502020204030204" pitchFamily="34" charset="0"/>
                <a:cs typeface="Calibri" panose="020F0502020204030204" pitchFamily="34" charset="0"/>
              </a:rPr>
              <a:t>hoặc</a:t>
            </a:r>
            <a:r>
              <a:rPr lang="en-US" sz="2000" b="1" dirty="0">
                <a:solidFill>
                  <a:srgbClr val="0070C0"/>
                </a:solidFill>
                <a:latin typeface="Calibri" panose="020F0502020204030204" pitchFamily="34" charset="0"/>
                <a:cs typeface="Calibri" panose="020F0502020204030204" pitchFamily="34" charset="0"/>
              </a:rPr>
              <a:t> </a:t>
            </a:r>
            <a:r>
              <a:rPr lang="en-US" sz="2000" b="1" dirty="0" err="1">
                <a:solidFill>
                  <a:srgbClr val="0070C0"/>
                </a:solidFill>
                <a:latin typeface="Calibri" panose="020F0502020204030204" pitchFamily="34" charset="0"/>
                <a:cs typeface="Calibri" panose="020F0502020204030204" pitchFamily="34" charset="0"/>
              </a:rPr>
              <a:t>Biểu</a:t>
            </a:r>
            <a:r>
              <a:rPr lang="en-US" sz="2000" b="1" dirty="0">
                <a:solidFill>
                  <a:srgbClr val="0070C0"/>
                </a:solidFill>
                <a:latin typeface="Calibri" panose="020F0502020204030204" pitchFamily="34" charset="0"/>
                <a:cs typeface="Calibri" panose="020F0502020204030204" pitchFamily="34" charset="0"/>
              </a:rPr>
              <a:t> </a:t>
            </a:r>
            <a:r>
              <a:rPr lang="en-US" sz="2000" b="1" dirty="0" err="1">
                <a:solidFill>
                  <a:srgbClr val="0070C0"/>
                </a:solidFill>
                <a:latin typeface="Calibri" panose="020F0502020204030204" pitchFamily="34" charset="0"/>
                <a:cs typeface="Calibri" panose="020F0502020204030204" pitchFamily="34" charset="0"/>
              </a:rPr>
              <a:t>thức</a:t>
            </a:r>
            <a:r>
              <a:rPr lang="en-US" sz="2000" b="1" dirty="0">
                <a:solidFill>
                  <a:srgbClr val="0070C0"/>
                </a:solidFill>
                <a:latin typeface="Calibri" panose="020F0502020204030204" pitchFamily="34" charset="0"/>
                <a:cs typeface="Calibri" panose="020F0502020204030204" pitchFamily="34" charset="0"/>
              </a:rPr>
              <a:t>;</a:t>
            </a:r>
            <a:endParaRPr lang="vi-VN" sz="2000" b="1" dirty="0">
              <a:solidFill>
                <a:srgbClr val="0070C0"/>
              </a:solidFill>
              <a:latin typeface="Calibri" panose="020F0502020204030204" pitchFamily="34" charset="0"/>
              <a:cs typeface="Calibri" panose="020F0502020204030204" pitchFamily="34" charset="0"/>
            </a:endParaRPr>
          </a:p>
        </p:txBody>
      </p:sp>
      <p:sp>
        <p:nvSpPr>
          <p:cNvPr id="18" name="TextBox 17">
            <a:extLst>
              <a:ext uri="{FF2B5EF4-FFF2-40B4-BE49-F238E27FC236}">
                <a16:creationId xmlns:a16="http://schemas.microsoft.com/office/drawing/2014/main" id="{916250C3-EF10-49B3-82A7-8EF9B5E3807C}"/>
              </a:ext>
            </a:extLst>
          </p:cNvPr>
          <p:cNvSpPr txBox="1"/>
          <p:nvPr/>
        </p:nvSpPr>
        <p:spPr>
          <a:xfrm>
            <a:off x="2944522" y="3201660"/>
            <a:ext cx="1468672" cy="400110"/>
          </a:xfrm>
          <a:prstGeom prst="rect">
            <a:avLst/>
          </a:prstGeom>
          <a:noFill/>
        </p:spPr>
        <p:txBody>
          <a:bodyPr wrap="none" rtlCol="0">
            <a:spAutoFit/>
          </a:bodyPr>
          <a:lstStyle/>
          <a:p>
            <a:r>
              <a:rPr lang="en-US" sz="2000" b="1" dirty="0" err="1">
                <a:solidFill>
                  <a:srgbClr val="00B050"/>
                </a:solidFill>
                <a:latin typeface="Calibri" panose="020F0502020204030204" pitchFamily="34" charset="0"/>
                <a:cs typeface="Calibri" panose="020F0502020204030204" pitchFamily="34" charset="0"/>
              </a:rPr>
              <a:t>Kiểu</a:t>
            </a:r>
            <a:r>
              <a:rPr lang="en-US" sz="2000" b="1" dirty="0">
                <a:solidFill>
                  <a:srgbClr val="00B050"/>
                </a:solidFill>
                <a:latin typeface="Calibri" panose="020F0502020204030204" pitchFamily="34" charset="0"/>
                <a:cs typeface="Calibri" panose="020F0502020204030204" pitchFamily="34" charset="0"/>
              </a:rPr>
              <a:t> </a:t>
            </a:r>
            <a:r>
              <a:rPr lang="en-US" sz="2000" b="1" dirty="0" err="1">
                <a:solidFill>
                  <a:srgbClr val="00B050"/>
                </a:solidFill>
                <a:latin typeface="Calibri" panose="020F0502020204030204" pitchFamily="34" charset="0"/>
                <a:cs typeface="Calibri" panose="020F0502020204030204" pitchFamily="34" charset="0"/>
              </a:rPr>
              <a:t>dữ</a:t>
            </a:r>
            <a:r>
              <a:rPr lang="en-US" sz="2000" b="1" dirty="0">
                <a:solidFill>
                  <a:srgbClr val="00B050"/>
                </a:solidFill>
                <a:latin typeface="Calibri" panose="020F0502020204030204" pitchFamily="34" charset="0"/>
                <a:cs typeface="Calibri" panose="020F0502020204030204" pitchFamily="34" charset="0"/>
              </a:rPr>
              <a:t> </a:t>
            </a:r>
            <a:r>
              <a:rPr lang="en-US" sz="2000" b="1" dirty="0" err="1">
                <a:solidFill>
                  <a:srgbClr val="00B050"/>
                </a:solidFill>
                <a:latin typeface="Calibri" panose="020F0502020204030204" pitchFamily="34" charset="0"/>
                <a:cs typeface="Calibri" panose="020F0502020204030204" pitchFamily="34" charset="0"/>
              </a:rPr>
              <a:t>liệu</a:t>
            </a:r>
            <a:endParaRPr lang="vi-VN" sz="2000" b="1" dirty="0">
              <a:solidFill>
                <a:srgbClr val="00B050"/>
              </a:solidFill>
              <a:latin typeface="Calibri" panose="020F0502020204030204" pitchFamily="34" charset="0"/>
              <a:cs typeface="Calibri" panose="020F0502020204030204" pitchFamily="34" charset="0"/>
            </a:endParaRPr>
          </a:p>
        </p:txBody>
      </p:sp>
      <p:sp>
        <p:nvSpPr>
          <p:cNvPr id="19" name="TextBox 18">
            <a:extLst>
              <a:ext uri="{FF2B5EF4-FFF2-40B4-BE49-F238E27FC236}">
                <a16:creationId xmlns:a16="http://schemas.microsoft.com/office/drawing/2014/main" id="{E62CF25D-487A-4B6B-8EAA-CFDBF083F8D9}"/>
              </a:ext>
            </a:extLst>
          </p:cNvPr>
          <p:cNvSpPr txBox="1"/>
          <p:nvPr/>
        </p:nvSpPr>
        <p:spPr>
          <a:xfrm>
            <a:off x="1468808" y="4134345"/>
            <a:ext cx="8747700" cy="1631216"/>
          </a:xfrm>
          <a:prstGeom prst="rect">
            <a:avLst/>
          </a:prstGeom>
          <a:noFill/>
        </p:spPr>
        <p:txBody>
          <a:bodyPr wrap="square" rtlCol="0">
            <a:spAutoFit/>
          </a:bodyPr>
          <a:lstStyle/>
          <a:p>
            <a:r>
              <a:rPr lang="en-US" sz="2000" b="1" dirty="0" err="1">
                <a:solidFill>
                  <a:srgbClr val="7030A0"/>
                </a:solidFill>
                <a:latin typeface="Calibri" panose="020F0502020204030204" pitchFamily="34" charset="0"/>
                <a:cs typeface="Calibri" panose="020F0502020204030204" pitchFamily="34" charset="0"/>
              </a:rPr>
              <a:t>Khi</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một</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biến</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được</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gán</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bởi</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một</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giá</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trị</a:t>
            </a:r>
            <a:r>
              <a:rPr lang="en-US" sz="2000" b="1" dirty="0">
                <a:solidFill>
                  <a:srgbClr val="7030A0"/>
                </a:solidFill>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bất</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kể</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biến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đó</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có</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giá</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trị</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là</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gì</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trước</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đó</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sau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khi</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được</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gán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biến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sẽ</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nhận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lấy</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giá</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trị</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này</a:t>
            </a:r>
            <a:endParaRPr lang="en-US" sz="2000" dirty="0">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a:p>
            <a:r>
              <a:rPr lang="en-US" sz="2000" b="1" dirty="0" err="1">
                <a:solidFill>
                  <a:srgbClr val="7030A0"/>
                </a:solidFill>
                <a:latin typeface="Calibri" panose="020F0502020204030204" pitchFamily="34" charset="0"/>
                <a:cs typeface="Calibri" panose="020F0502020204030204" pitchFamily="34" charset="0"/>
              </a:rPr>
              <a:t>Khi</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một</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biến</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được</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gán</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bởi</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một</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biểu</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thức</a:t>
            </a:r>
            <a:r>
              <a:rPr lang="en-US" sz="2000" b="1" dirty="0">
                <a:solidFill>
                  <a:srgbClr val="7030A0"/>
                </a:solidFill>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chương</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trình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thực</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hiện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tính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giá</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trị</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thức</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trước</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sau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đó</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lấy</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kết</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quả</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tính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được</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đem</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gán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cho</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biến</a:t>
            </a:r>
            <a:r>
              <a:rPr lang="en-US" sz="2000" dirty="0">
                <a:latin typeface="Calibri" panose="020F0502020204030204" pitchFamily="34" charset="0"/>
                <a:cs typeface="Calibri" panose="020F0502020204030204" pitchFamily="34" charset="0"/>
              </a:rPr>
              <a:t>.</a:t>
            </a:r>
            <a:endParaRPr lang="vi-V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953355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randombar(horizontal)">
                                      <p:cBhvr>
                                        <p:cTn id="10" dur="500"/>
                                        <p:tgtEl>
                                          <p:spTgt spid="6"/>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randombar(horizontal)">
                                      <p:cBhvr>
                                        <p:cTn id="13" dur="500"/>
                                        <p:tgtEl>
                                          <p:spTgt spid="7"/>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randombar(horizontal)">
                                      <p:cBhvr>
                                        <p:cTn id="16" dur="500"/>
                                        <p:tgtEl>
                                          <p:spTgt spid="9"/>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randombar(horizontal)">
                                      <p:cBhvr>
                                        <p:cTn id="19" dur="500"/>
                                        <p:tgtEl>
                                          <p:spTgt spid="12"/>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randombar(horizontal)">
                                      <p:cBhvr>
                                        <p:cTn id="22" dur="500"/>
                                        <p:tgtEl>
                                          <p:spTgt spid="10"/>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randombar(horizontal)">
                                      <p:cBhvr>
                                        <p:cTn id="25" dur="500"/>
                                        <p:tgtEl>
                                          <p:spTgt spid="11"/>
                                        </p:tgtEl>
                                      </p:cBhvr>
                                    </p:animEffect>
                                  </p:childTnLst>
                                </p:cTn>
                              </p:par>
                              <p:par>
                                <p:cTn id="26" presetID="14" presetClass="entr" presetSubtype="10"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randombar(horizontal)">
                                      <p:cBhvr>
                                        <p:cTn id="28" dur="500"/>
                                        <p:tgtEl>
                                          <p:spTgt spid="13"/>
                                        </p:tgtEl>
                                      </p:cBhvr>
                                    </p:animEffect>
                                  </p:childTnLst>
                                </p:cTn>
                              </p:par>
                              <p:par>
                                <p:cTn id="29" presetID="14" presetClass="entr" presetSubtype="1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randombar(horizontal)">
                                      <p:cBhvr>
                                        <p:cTn id="31" dur="500"/>
                                        <p:tgtEl>
                                          <p:spTgt spid="16"/>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randombar(horizontal)">
                                      <p:cBhvr>
                                        <p:cTn id="34" dur="500"/>
                                        <p:tgtEl>
                                          <p:spTgt spid="18"/>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randombar(horizontal)">
                                      <p:cBhvr>
                                        <p:cTn id="37" dur="500"/>
                                        <p:tgtEl>
                                          <p:spTgt spid="14"/>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randombar(horizontal)">
                                      <p:cBhvr>
                                        <p:cTn id="40" dur="500"/>
                                        <p:tgtEl>
                                          <p:spTgt spid="15"/>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randombar(horizontal)">
                                      <p:cBhvr>
                                        <p:cTn id="43" dur="500"/>
                                        <p:tgtEl>
                                          <p:spTgt spid="17"/>
                                        </p:tgtEl>
                                      </p:cBhvr>
                                    </p:animEffect>
                                  </p:childTnLst>
                                </p:cTn>
                              </p:par>
                              <p:par>
                                <p:cTn id="44" presetID="14" presetClass="entr" presetSubtype="10" fill="hold" grpId="0"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randombar(horizontal)">
                                      <p:cBhvr>
                                        <p:cTn id="4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P spid="13" grpId="0"/>
      <p:bldP spid="14" grpId="0"/>
      <p:bldP spid="15" grpId="0"/>
      <p:bldP spid="16" grpId="0"/>
      <p:bldP spid="17" grpId="0"/>
      <p:bldP spid="18"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ea typeface="Calibri"/>
                <a:cs typeface="Calibri" panose="020F0502020204030204" pitchFamily="34" charset="0"/>
                <a:sym typeface="Calibri"/>
              </a:rPr>
              <a:t>Ví</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dụ</a:t>
            </a:r>
            <a:endParaRPr sz="36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7943705C-54B8-4790-9B61-99C26D762EA1}"/>
              </a:ext>
            </a:extLst>
          </p:cNvPr>
          <p:cNvPicPr>
            <a:picLocks noChangeAspect="1"/>
          </p:cNvPicPr>
          <p:nvPr/>
        </p:nvPicPr>
        <p:blipFill>
          <a:blip r:embed="rId4"/>
          <a:stretch>
            <a:fillRect/>
          </a:stretch>
        </p:blipFill>
        <p:spPr>
          <a:xfrm>
            <a:off x="1320311" y="1725313"/>
            <a:ext cx="9551377" cy="3407374"/>
          </a:xfrm>
          <a:prstGeom prst="rect">
            <a:avLst/>
          </a:prstGeom>
        </p:spPr>
      </p:pic>
    </p:spTree>
    <p:extLst>
      <p:ext uri="{BB962C8B-B14F-4D97-AF65-F5344CB8AC3E}">
        <p14:creationId xmlns:p14="http://schemas.microsoft.com/office/powerpoint/2010/main" val="670623281"/>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4</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379656"/>
          </a:xfrm>
          <a:prstGeom prst="rect">
            <a:avLst/>
          </a:prstGeom>
          <a:noFill/>
        </p:spPr>
        <p:txBody>
          <a:bodyPr wrap="square" rtlCol="0">
            <a:spAutoFit/>
          </a:bodyPr>
          <a:lstStyle/>
          <a:p>
            <a:pPr algn="ct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Các</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phép</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toán</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cơ</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bản</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15527700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ea typeface="Calibri"/>
                <a:cs typeface="Calibri" panose="020F0502020204030204" pitchFamily="34" charset="0"/>
                <a:sym typeface="Calibri"/>
              </a:rPr>
              <a:t>Các</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phép</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toán</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cơ</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bản</a:t>
            </a:r>
            <a:endParaRPr sz="3600" dirty="0">
              <a:latin typeface="Calibri" panose="020F0502020204030204" pitchFamily="34" charset="0"/>
              <a:cs typeface="Calibri" panose="020F0502020204030204" pitchFamily="34" charset="0"/>
            </a:endParaRPr>
          </a:p>
        </p:txBody>
      </p:sp>
      <p:graphicFrame>
        <p:nvGraphicFramePr>
          <p:cNvPr id="2" name="Table 1">
            <a:extLst>
              <a:ext uri="{FF2B5EF4-FFF2-40B4-BE49-F238E27FC236}">
                <a16:creationId xmlns:a16="http://schemas.microsoft.com/office/drawing/2014/main" id="{7102EF91-09F9-45D2-A604-11D6769A4EA3}"/>
              </a:ext>
            </a:extLst>
          </p:cNvPr>
          <p:cNvGraphicFramePr>
            <a:graphicFrameLocks noGrp="1"/>
          </p:cNvGraphicFramePr>
          <p:nvPr>
            <p:extLst>
              <p:ext uri="{D42A27DB-BD31-4B8C-83A1-F6EECF244321}">
                <p14:modId xmlns:p14="http://schemas.microsoft.com/office/powerpoint/2010/main" val="450883723"/>
              </p:ext>
            </p:extLst>
          </p:nvPr>
        </p:nvGraphicFramePr>
        <p:xfrm>
          <a:off x="510989" y="1004047"/>
          <a:ext cx="11170022" cy="5593362"/>
        </p:xfrm>
        <a:graphic>
          <a:graphicData uri="http://schemas.openxmlformats.org/drawingml/2006/table">
            <a:tbl>
              <a:tblPr firstRow="1" bandRow="1">
                <a:tableStyleId>{74C1A8A3-306A-4EB7-A6B1-4F7E0EB9C5D6}</a:tableStyleId>
              </a:tblPr>
              <a:tblGrid>
                <a:gridCol w="1633379">
                  <a:extLst>
                    <a:ext uri="{9D8B030D-6E8A-4147-A177-3AD203B41FA5}">
                      <a16:colId xmlns:a16="http://schemas.microsoft.com/office/drawing/2014/main" val="212152328"/>
                    </a:ext>
                  </a:extLst>
                </a:gridCol>
                <a:gridCol w="1385566">
                  <a:extLst>
                    <a:ext uri="{9D8B030D-6E8A-4147-A177-3AD203B41FA5}">
                      <a16:colId xmlns:a16="http://schemas.microsoft.com/office/drawing/2014/main" val="1397290186"/>
                    </a:ext>
                  </a:extLst>
                </a:gridCol>
                <a:gridCol w="5003886">
                  <a:extLst>
                    <a:ext uri="{9D8B030D-6E8A-4147-A177-3AD203B41FA5}">
                      <a16:colId xmlns:a16="http://schemas.microsoft.com/office/drawing/2014/main" val="1029516065"/>
                    </a:ext>
                  </a:extLst>
                </a:gridCol>
                <a:gridCol w="3147191">
                  <a:extLst>
                    <a:ext uri="{9D8B030D-6E8A-4147-A177-3AD203B41FA5}">
                      <a16:colId xmlns:a16="http://schemas.microsoft.com/office/drawing/2014/main" val="93785989"/>
                    </a:ext>
                  </a:extLst>
                </a:gridCol>
              </a:tblGrid>
              <a:tr h="544512">
                <a:tc>
                  <a:txBody>
                    <a:bodyPr/>
                    <a:lstStyle/>
                    <a:p>
                      <a:pPr algn="ctr"/>
                      <a:r>
                        <a:rPr lang="en-US" sz="1800" dirty="0" err="1"/>
                        <a:t>Loại</a:t>
                      </a:r>
                      <a:r>
                        <a:rPr lang="en-US" sz="1800" baseline="0" dirty="0"/>
                        <a:t> </a:t>
                      </a:r>
                      <a:r>
                        <a:rPr lang="en-US" sz="1800" baseline="0" dirty="0" err="1"/>
                        <a:t>toán</a:t>
                      </a:r>
                      <a:r>
                        <a:rPr lang="en-US" sz="1800" baseline="0" dirty="0"/>
                        <a:t> </a:t>
                      </a:r>
                      <a:r>
                        <a:rPr lang="en-US" sz="1800" baseline="0" dirty="0" err="1"/>
                        <a:t>tử</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err="1"/>
                        <a:t>Cá</a:t>
                      </a:r>
                      <a:r>
                        <a:rPr lang="en-US" sz="1800" baseline="0" dirty="0" err="1"/>
                        <a:t>c</a:t>
                      </a:r>
                      <a:r>
                        <a:rPr lang="en-US" sz="1800" baseline="0" dirty="0"/>
                        <a:t> </a:t>
                      </a:r>
                      <a:r>
                        <a:rPr lang="en-US" sz="1800" baseline="0" dirty="0" err="1"/>
                        <a:t>phép</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err="1"/>
                        <a:t>Mô</a:t>
                      </a:r>
                      <a:r>
                        <a:rPr lang="en-US" sz="1800" baseline="0" dirty="0"/>
                        <a:t> </a:t>
                      </a:r>
                      <a:r>
                        <a:rPr lang="en-US" sz="1800" baseline="0" dirty="0" err="1"/>
                        <a:t>tả</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err="1"/>
                        <a:t>Ví</a:t>
                      </a:r>
                      <a:r>
                        <a:rPr lang="en-US" sz="1800" baseline="0" dirty="0"/>
                        <a:t> </a:t>
                      </a:r>
                      <a:r>
                        <a:rPr lang="en-US" sz="1800" baseline="0" dirty="0" err="1"/>
                        <a:t>dụ</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8053779"/>
                  </a:ext>
                </a:extLst>
              </a:tr>
              <a:tr h="1208370">
                <a:tc>
                  <a:txBody>
                    <a:bodyPr/>
                    <a:lstStyle/>
                    <a:p>
                      <a:pPr lvl="0" algn="ctr"/>
                      <a:r>
                        <a:rPr lang="en-US" sz="1800" dirty="0" err="1"/>
                        <a:t>Số</a:t>
                      </a:r>
                      <a:r>
                        <a:rPr lang="en-US" sz="1800" baseline="0" dirty="0"/>
                        <a:t> </a:t>
                      </a:r>
                      <a:r>
                        <a:rPr lang="en-US" sz="1800" baseline="0" dirty="0" err="1"/>
                        <a:t>học</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t>+ , - , * </a:t>
                      </a:r>
                    </a:p>
                    <a:p>
                      <a:r>
                        <a:rPr lang="en-US" sz="1800" dirty="0"/>
                        <a:t>/</a:t>
                      </a:r>
                    </a:p>
                    <a:p>
                      <a:r>
                        <a:rPr lang="en-US" sz="1800" dirty="0"/>
                        <a:t>%</a:t>
                      </a:r>
                    </a:p>
                    <a:p>
                      <a:r>
                        <a:rPr lang="en-US" sz="1800" dirty="0"/>
                        <a:t>++ , --</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err="1"/>
                        <a:t>Phép</a:t>
                      </a:r>
                      <a:r>
                        <a:rPr lang="en-US" sz="1800" baseline="0" dirty="0"/>
                        <a:t> </a:t>
                      </a:r>
                      <a:r>
                        <a:rPr lang="en-US" sz="1800" baseline="0" dirty="0" err="1"/>
                        <a:t>cộng</a:t>
                      </a:r>
                      <a:r>
                        <a:rPr lang="en-US" sz="1800" baseline="0" dirty="0"/>
                        <a:t>, </a:t>
                      </a:r>
                      <a:r>
                        <a:rPr lang="en-US" sz="1800" baseline="0" dirty="0" err="1"/>
                        <a:t>trừ</a:t>
                      </a:r>
                      <a:r>
                        <a:rPr lang="en-US" sz="1800" baseline="0" dirty="0"/>
                        <a:t>, </a:t>
                      </a:r>
                      <a:r>
                        <a:rPr lang="en-US" sz="1800" baseline="0" dirty="0" err="1"/>
                        <a:t>nhân</a:t>
                      </a:r>
                      <a:r>
                        <a:rPr lang="en-US" sz="1800" baseline="0" dirty="0"/>
                        <a:t> </a:t>
                      </a:r>
                      <a:r>
                        <a:rPr lang="en-US" sz="1800" baseline="0" dirty="0" err="1"/>
                        <a:t>thông</a:t>
                      </a:r>
                      <a:r>
                        <a:rPr lang="en-US" sz="1800" baseline="0" dirty="0"/>
                        <a:t> </a:t>
                      </a:r>
                      <a:r>
                        <a:rPr lang="en-US" sz="1800" baseline="0" dirty="0" err="1"/>
                        <a:t>thường</a:t>
                      </a:r>
                      <a:endParaRPr lang="en-US" sz="1800" baseline="0" dirty="0"/>
                    </a:p>
                    <a:p>
                      <a:r>
                        <a:rPr lang="en-US" sz="1800" baseline="0" dirty="0"/>
                        <a:t>Chia </a:t>
                      </a:r>
                      <a:r>
                        <a:rPr lang="en-US" sz="1800" baseline="0" dirty="0" err="1"/>
                        <a:t>lấy</a:t>
                      </a:r>
                      <a:r>
                        <a:rPr lang="en-US" sz="1800" baseline="0" dirty="0"/>
                        <a:t> </a:t>
                      </a:r>
                      <a:r>
                        <a:rPr lang="en-US" sz="1800" baseline="0" dirty="0" err="1"/>
                        <a:t>nguyên</a:t>
                      </a:r>
                      <a:r>
                        <a:rPr lang="en-US" sz="1800" baseline="0" dirty="0"/>
                        <a:t> </a:t>
                      </a:r>
                      <a:r>
                        <a:rPr lang="en-US" sz="1800" baseline="0" dirty="0" err="1"/>
                        <a:t>nếu</a:t>
                      </a:r>
                      <a:r>
                        <a:rPr lang="en-US" sz="1800" baseline="0" dirty="0"/>
                        <a:t> </a:t>
                      </a:r>
                      <a:r>
                        <a:rPr lang="en-US" sz="1800" baseline="0" dirty="0" err="1"/>
                        <a:t>cả</a:t>
                      </a:r>
                      <a:r>
                        <a:rPr lang="en-US" sz="1800" baseline="0" dirty="0"/>
                        <a:t> 2 </a:t>
                      </a:r>
                      <a:r>
                        <a:rPr lang="en-US" sz="1800" baseline="0" dirty="0" err="1"/>
                        <a:t>số</a:t>
                      </a:r>
                      <a:r>
                        <a:rPr lang="en-US" sz="1800" baseline="0" dirty="0"/>
                        <a:t> chia </a:t>
                      </a:r>
                      <a:r>
                        <a:rPr lang="en-US" sz="1800" baseline="0" dirty="0" err="1"/>
                        <a:t>cùng</a:t>
                      </a:r>
                      <a:r>
                        <a:rPr lang="en-US" sz="1800" baseline="0" dirty="0"/>
                        <a:t> </a:t>
                      </a:r>
                      <a:r>
                        <a:rPr lang="en-US" sz="1800" baseline="0" dirty="0" err="1"/>
                        <a:t>nguyên</a:t>
                      </a:r>
                      <a:endParaRPr lang="en-US" sz="1800" baseline="0" dirty="0"/>
                    </a:p>
                    <a:p>
                      <a:r>
                        <a:rPr lang="en-US" sz="1800" baseline="0" dirty="0"/>
                        <a:t>Chia </a:t>
                      </a:r>
                      <a:r>
                        <a:rPr lang="en-US" sz="1800" baseline="0" dirty="0" err="1"/>
                        <a:t>lấy</a:t>
                      </a:r>
                      <a:r>
                        <a:rPr lang="en-US" sz="1800" baseline="0" dirty="0"/>
                        <a:t> </a:t>
                      </a:r>
                      <a:r>
                        <a:rPr lang="en-US" sz="1800" baseline="0" dirty="0" err="1"/>
                        <a:t>dư</a:t>
                      </a:r>
                      <a:r>
                        <a:rPr lang="en-US" sz="1800" baseline="0" dirty="0"/>
                        <a:t> </a:t>
                      </a:r>
                      <a:r>
                        <a:rPr lang="en-US" sz="1800" baseline="0" dirty="0" err="1"/>
                        <a:t>trong</a:t>
                      </a:r>
                      <a:r>
                        <a:rPr lang="en-US" sz="1800" baseline="0" dirty="0"/>
                        <a:t> </a:t>
                      </a:r>
                      <a:r>
                        <a:rPr lang="en-US" sz="1800" baseline="0" dirty="0" err="1"/>
                        <a:t>số</a:t>
                      </a:r>
                      <a:r>
                        <a:rPr lang="en-US" sz="1800" baseline="0" dirty="0"/>
                        <a:t> </a:t>
                      </a:r>
                      <a:r>
                        <a:rPr lang="en-US" sz="1800" baseline="0" dirty="0" err="1"/>
                        <a:t>nguyên</a:t>
                      </a:r>
                      <a:endParaRPr lang="en-US" sz="1800" baseline="0" dirty="0"/>
                    </a:p>
                    <a:p>
                      <a:r>
                        <a:rPr lang="en-US" sz="1800" baseline="0" dirty="0" err="1"/>
                        <a:t>Tăng</a:t>
                      </a:r>
                      <a:r>
                        <a:rPr lang="en-US" sz="1800" baseline="0" dirty="0"/>
                        <a:t> </a:t>
                      </a:r>
                      <a:r>
                        <a:rPr lang="en-US" sz="1800" baseline="0" dirty="0" err="1"/>
                        <a:t>giá</a:t>
                      </a:r>
                      <a:r>
                        <a:rPr lang="en-US" sz="1800" baseline="0" dirty="0"/>
                        <a:t> </a:t>
                      </a:r>
                      <a:r>
                        <a:rPr lang="en-US" sz="1800" baseline="0" dirty="0" err="1"/>
                        <a:t>trị</a:t>
                      </a:r>
                      <a:r>
                        <a:rPr lang="en-US" sz="1800" baseline="0" dirty="0"/>
                        <a:t> </a:t>
                      </a:r>
                      <a:r>
                        <a:rPr lang="en-US" sz="1800" baseline="0" dirty="0" err="1"/>
                        <a:t>biến</a:t>
                      </a:r>
                      <a:r>
                        <a:rPr lang="en-US" sz="1800" baseline="0" dirty="0"/>
                        <a:t> </a:t>
                      </a:r>
                      <a:r>
                        <a:rPr lang="en-US" sz="1800" baseline="0" dirty="0" err="1"/>
                        <a:t>hiện</a:t>
                      </a:r>
                      <a:r>
                        <a:rPr lang="en-US" sz="1800" baseline="0" dirty="0"/>
                        <a:t> </a:t>
                      </a:r>
                      <a:r>
                        <a:rPr lang="en-US" sz="1800" baseline="0" dirty="0" err="1"/>
                        <a:t>tại</a:t>
                      </a:r>
                      <a:r>
                        <a:rPr lang="en-US" sz="1800" baseline="0" dirty="0"/>
                        <a:t> </a:t>
                      </a:r>
                      <a:r>
                        <a:rPr lang="en-US" sz="1800" baseline="0" dirty="0" err="1"/>
                        <a:t>lên</a:t>
                      </a:r>
                      <a:r>
                        <a:rPr lang="en-US" sz="1800" baseline="0" dirty="0"/>
                        <a:t> </a:t>
                      </a:r>
                      <a:r>
                        <a:rPr lang="en-US" sz="1800" baseline="0" dirty="0" err="1"/>
                        <a:t>hoặc</a:t>
                      </a:r>
                      <a:r>
                        <a:rPr lang="en-US" sz="1800" baseline="0" dirty="0"/>
                        <a:t> </a:t>
                      </a:r>
                      <a:r>
                        <a:rPr lang="en-US" sz="1800" baseline="0" dirty="0" err="1"/>
                        <a:t>giảm</a:t>
                      </a:r>
                      <a:r>
                        <a:rPr lang="en-US" sz="1800" baseline="0" dirty="0"/>
                        <a:t> </a:t>
                      </a:r>
                      <a:r>
                        <a:rPr lang="en-US" sz="1800" baseline="0" dirty="0" err="1"/>
                        <a:t>xuống</a:t>
                      </a:r>
                      <a:r>
                        <a:rPr lang="en-US" sz="1800" baseline="0" dirty="0"/>
                        <a:t> 1</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err="1"/>
                        <a:t>int</a:t>
                      </a:r>
                      <a:r>
                        <a:rPr lang="en-US" sz="1800" dirty="0"/>
                        <a:t> a = 11;</a:t>
                      </a:r>
                    </a:p>
                    <a:p>
                      <a:r>
                        <a:rPr lang="en-US" sz="1800" dirty="0"/>
                        <a:t>a++;</a:t>
                      </a:r>
                    </a:p>
                    <a:p>
                      <a:r>
                        <a:rPr lang="en-US" sz="1800" dirty="0" err="1"/>
                        <a:t>int</a:t>
                      </a:r>
                      <a:r>
                        <a:rPr lang="en-US" sz="1800" baseline="0" dirty="0"/>
                        <a:t> b = a/5;</a:t>
                      </a:r>
                    </a:p>
                    <a:p>
                      <a:r>
                        <a:rPr lang="en-US" sz="1800" baseline="0" dirty="0" err="1"/>
                        <a:t>int</a:t>
                      </a:r>
                      <a:r>
                        <a:rPr lang="en-US" sz="1800" baseline="0" dirty="0"/>
                        <a:t> c  =a%5</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785167"/>
                  </a:ext>
                </a:extLst>
              </a:tr>
              <a:tr h="1476897">
                <a:tc>
                  <a:txBody>
                    <a:bodyPr/>
                    <a:lstStyle/>
                    <a:p>
                      <a:pPr algn="ctr"/>
                      <a:r>
                        <a:rPr lang="en-US" sz="1800" dirty="0" err="1"/>
                        <a:t>Gán</a:t>
                      </a:r>
                      <a:endParaRPr lang="en-US"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t>=</a:t>
                      </a:r>
                    </a:p>
                    <a:p>
                      <a:r>
                        <a:rPr lang="en-US" sz="1800" dirty="0"/>
                        <a:t>+= , -=, *=</a:t>
                      </a:r>
                    </a:p>
                    <a:p>
                      <a:r>
                        <a:rPr lang="en-US" sz="1800" dirty="0"/>
                        <a:t>/= , %=</a:t>
                      </a:r>
                    </a:p>
                    <a:p>
                      <a:r>
                        <a:rPr lang="en-US" sz="1800" dirty="0"/>
                        <a:t>&amp;=</a:t>
                      </a:r>
                      <a:r>
                        <a:rPr lang="en-US" sz="1800" baseline="0" dirty="0"/>
                        <a:t> , |=, ^=</a:t>
                      </a:r>
                    </a:p>
                    <a:p>
                      <a:r>
                        <a:rPr lang="en-US" sz="1800" dirty="0"/>
                        <a:t>&gt;&gt;= , &lt;&lt;=</a:t>
                      </a:r>
                      <a:endParaRPr lang="en-US"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err="1"/>
                        <a:t>Gán</a:t>
                      </a:r>
                      <a:r>
                        <a:rPr lang="en-US" sz="1800" baseline="0" dirty="0"/>
                        <a:t> </a:t>
                      </a:r>
                      <a:r>
                        <a:rPr lang="en-US" sz="1800" baseline="0" dirty="0" err="1"/>
                        <a:t>giá</a:t>
                      </a:r>
                      <a:r>
                        <a:rPr lang="en-US" sz="1800" baseline="0" dirty="0"/>
                        <a:t> </a:t>
                      </a:r>
                      <a:r>
                        <a:rPr lang="en-US" sz="1800" baseline="0" dirty="0" err="1"/>
                        <a:t>trị</a:t>
                      </a:r>
                      <a:r>
                        <a:rPr lang="en-US" sz="1800" baseline="0" dirty="0"/>
                        <a:t> </a:t>
                      </a:r>
                      <a:r>
                        <a:rPr lang="en-US" sz="1800" baseline="0" dirty="0" err="1"/>
                        <a:t>biến</a:t>
                      </a:r>
                      <a:r>
                        <a:rPr lang="en-US" sz="1800" baseline="0" dirty="0"/>
                        <a:t> </a:t>
                      </a:r>
                      <a:r>
                        <a:rPr lang="en-US" sz="1800" baseline="0" dirty="0" err="1"/>
                        <a:t>với</a:t>
                      </a:r>
                      <a:r>
                        <a:rPr lang="en-US" sz="1800" baseline="0" dirty="0"/>
                        <a:t> </a:t>
                      </a:r>
                      <a:r>
                        <a:rPr lang="en-US" sz="1800" baseline="0" dirty="0" err="1"/>
                        <a:t>một</a:t>
                      </a:r>
                      <a:r>
                        <a:rPr lang="en-US" sz="1800" baseline="0" dirty="0"/>
                        <a:t> </a:t>
                      </a:r>
                      <a:r>
                        <a:rPr lang="en-US" sz="1800" baseline="0" dirty="0" err="1"/>
                        <a:t>giá</a:t>
                      </a:r>
                      <a:r>
                        <a:rPr lang="en-US" sz="1800" baseline="0" dirty="0"/>
                        <a:t> </a:t>
                      </a:r>
                      <a:r>
                        <a:rPr lang="en-US" sz="1800" baseline="0" dirty="0" err="1"/>
                        <a:t>trị</a:t>
                      </a:r>
                      <a:r>
                        <a:rPr lang="en-US" sz="1800" baseline="0" dirty="0"/>
                        <a:t> </a:t>
                      </a:r>
                      <a:r>
                        <a:rPr lang="en-US" sz="1800" baseline="0" dirty="0" err="1"/>
                        <a:t>cùng</a:t>
                      </a:r>
                      <a:r>
                        <a:rPr lang="en-US" sz="1800" baseline="0" dirty="0"/>
                        <a:t> </a:t>
                      </a:r>
                      <a:r>
                        <a:rPr lang="en-US" sz="1800" baseline="0" dirty="0" err="1"/>
                        <a:t>kiểu</a:t>
                      </a:r>
                      <a:endParaRPr lang="en-US" sz="1800" baseline="0" dirty="0"/>
                    </a:p>
                    <a:p>
                      <a:r>
                        <a:rPr lang="en-US" sz="1800" baseline="0" dirty="0" err="1"/>
                        <a:t>Tăng</a:t>
                      </a:r>
                      <a:r>
                        <a:rPr lang="en-US" sz="1800" baseline="0" dirty="0"/>
                        <a:t>, </a:t>
                      </a:r>
                      <a:r>
                        <a:rPr lang="en-US" sz="1800" baseline="0" dirty="0" err="1"/>
                        <a:t>giảm</a:t>
                      </a:r>
                      <a:r>
                        <a:rPr lang="en-US" sz="1800" baseline="0" dirty="0"/>
                        <a:t> </a:t>
                      </a:r>
                      <a:r>
                        <a:rPr lang="en-US" sz="1800" baseline="0" dirty="0" err="1"/>
                        <a:t>giá</a:t>
                      </a:r>
                      <a:r>
                        <a:rPr lang="en-US" sz="1800" baseline="0" dirty="0"/>
                        <a:t> </a:t>
                      </a:r>
                      <a:r>
                        <a:rPr lang="en-US" sz="1800" baseline="0" dirty="0" err="1"/>
                        <a:t>trị</a:t>
                      </a:r>
                      <a:r>
                        <a:rPr lang="en-US" sz="1800" baseline="0" dirty="0"/>
                        <a:t> </a:t>
                      </a:r>
                      <a:r>
                        <a:rPr lang="en-US" sz="1800" baseline="0" dirty="0" err="1"/>
                        <a:t>biến</a:t>
                      </a:r>
                      <a:r>
                        <a:rPr lang="en-US" sz="1800" baseline="0" dirty="0"/>
                        <a:t> </a:t>
                      </a:r>
                      <a:r>
                        <a:rPr lang="en-US" sz="1800" baseline="0" dirty="0" err="1"/>
                        <a:t>với</a:t>
                      </a:r>
                      <a:r>
                        <a:rPr lang="en-US" sz="1800" baseline="0" dirty="0"/>
                        <a:t> </a:t>
                      </a:r>
                      <a:r>
                        <a:rPr lang="en-US" sz="1800" baseline="0" dirty="0" err="1"/>
                        <a:t>một</a:t>
                      </a:r>
                      <a:r>
                        <a:rPr lang="en-US" sz="1800" baseline="0" dirty="0"/>
                        <a:t> </a:t>
                      </a:r>
                      <a:r>
                        <a:rPr lang="en-US" sz="1800" baseline="0" dirty="0" err="1"/>
                        <a:t>giá</a:t>
                      </a:r>
                      <a:r>
                        <a:rPr lang="en-US" sz="1800" baseline="0" dirty="0"/>
                        <a:t> </a:t>
                      </a:r>
                      <a:r>
                        <a:rPr lang="en-US" sz="1800" baseline="0" dirty="0" err="1"/>
                        <a:t>trị</a:t>
                      </a:r>
                      <a:r>
                        <a:rPr lang="en-US" sz="1800" baseline="0" dirty="0"/>
                        <a:t> </a:t>
                      </a:r>
                      <a:r>
                        <a:rPr lang="en-US" sz="1800" baseline="0" dirty="0" err="1"/>
                        <a:t>cụ</a:t>
                      </a:r>
                      <a:r>
                        <a:rPr lang="en-US" sz="1800" baseline="0" dirty="0"/>
                        <a:t> </a:t>
                      </a:r>
                      <a:r>
                        <a:rPr lang="en-US" sz="1800" baseline="0" dirty="0" err="1"/>
                        <a:t>thể</a:t>
                      </a:r>
                      <a:endParaRPr lang="en-US" sz="1800" baseline="0" dirty="0"/>
                    </a:p>
                    <a:p>
                      <a:r>
                        <a:rPr lang="en-US" sz="1800" baseline="0" dirty="0"/>
                        <a:t>Chia </a:t>
                      </a:r>
                      <a:r>
                        <a:rPr lang="en-US" sz="1800" baseline="0" dirty="0" err="1"/>
                        <a:t>nguyên</a:t>
                      </a:r>
                      <a:r>
                        <a:rPr lang="en-US" sz="1800" baseline="0" dirty="0"/>
                        <a:t>, </a:t>
                      </a:r>
                      <a:r>
                        <a:rPr lang="en-US" sz="1800" baseline="0" dirty="0" err="1"/>
                        <a:t>dư</a:t>
                      </a:r>
                      <a:r>
                        <a:rPr lang="en-US" sz="1800" baseline="0" dirty="0"/>
                        <a:t> </a:t>
                      </a:r>
                      <a:r>
                        <a:rPr lang="en-US" sz="1800" baseline="0" dirty="0" err="1"/>
                        <a:t>hoặc</a:t>
                      </a:r>
                      <a:r>
                        <a:rPr lang="en-US" sz="1800" baseline="0" dirty="0"/>
                        <a:t> </a:t>
                      </a:r>
                      <a:r>
                        <a:rPr lang="en-US" sz="1800" baseline="0" dirty="0" err="1"/>
                        <a:t>thường</a:t>
                      </a:r>
                      <a:r>
                        <a:rPr lang="en-US" sz="1800" baseline="0" dirty="0"/>
                        <a:t> </a:t>
                      </a:r>
                      <a:r>
                        <a:rPr lang="en-US" sz="1800" baseline="0" dirty="0" err="1"/>
                        <a:t>rồi</a:t>
                      </a:r>
                      <a:r>
                        <a:rPr lang="en-US" sz="1800" baseline="0" dirty="0"/>
                        <a:t> </a:t>
                      </a:r>
                      <a:r>
                        <a:rPr lang="en-US" sz="1800" baseline="0" dirty="0" err="1"/>
                        <a:t>gán</a:t>
                      </a:r>
                      <a:r>
                        <a:rPr lang="en-US" sz="1800" baseline="0" dirty="0"/>
                        <a:t> </a:t>
                      </a:r>
                      <a:r>
                        <a:rPr lang="en-US" sz="1800" baseline="0" dirty="0" err="1"/>
                        <a:t>lại</a:t>
                      </a:r>
                      <a:r>
                        <a:rPr lang="en-US" sz="1800" baseline="0" dirty="0"/>
                        <a:t> </a:t>
                      </a:r>
                      <a:r>
                        <a:rPr lang="en-US" sz="1800" baseline="0" dirty="0" err="1"/>
                        <a:t>biến</a:t>
                      </a:r>
                      <a:endParaRPr lang="en-US" sz="1800" baseline="0" dirty="0"/>
                    </a:p>
                    <a:p>
                      <a:r>
                        <a:rPr lang="en-US" sz="1800" baseline="0" dirty="0" err="1"/>
                        <a:t>Thực</a:t>
                      </a:r>
                      <a:r>
                        <a:rPr lang="en-US" sz="1800" baseline="0" dirty="0"/>
                        <a:t> </a:t>
                      </a:r>
                      <a:r>
                        <a:rPr lang="en-US" sz="1800" baseline="0" dirty="0" err="1"/>
                        <a:t>hiện</a:t>
                      </a:r>
                      <a:r>
                        <a:rPr lang="en-US" sz="1800" baseline="0" dirty="0"/>
                        <a:t> </a:t>
                      </a:r>
                      <a:r>
                        <a:rPr lang="en-US" sz="1800" baseline="0" dirty="0" err="1"/>
                        <a:t>phép</a:t>
                      </a:r>
                      <a:r>
                        <a:rPr lang="en-US" sz="1800" baseline="0" dirty="0"/>
                        <a:t> </a:t>
                      </a:r>
                      <a:r>
                        <a:rPr lang="en-US" sz="1800" baseline="0" dirty="0" err="1"/>
                        <a:t>và</a:t>
                      </a:r>
                      <a:r>
                        <a:rPr lang="en-US" sz="1800" baseline="0" dirty="0"/>
                        <a:t>, </a:t>
                      </a:r>
                      <a:r>
                        <a:rPr lang="en-US" sz="1800" baseline="0" dirty="0" err="1"/>
                        <a:t>hoặc</a:t>
                      </a:r>
                      <a:r>
                        <a:rPr lang="en-US" sz="1800" baseline="0" dirty="0"/>
                        <a:t>, </a:t>
                      </a:r>
                      <a:r>
                        <a:rPr lang="en-US" sz="1800" baseline="0" dirty="0" err="1"/>
                        <a:t>phủ</a:t>
                      </a:r>
                      <a:r>
                        <a:rPr lang="en-US" sz="1800" baseline="0" dirty="0"/>
                        <a:t> </a:t>
                      </a:r>
                      <a:r>
                        <a:rPr lang="en-US" sz="1800" baseline="0" dirty="0" err="1"/>
                        <a:t>định</a:t>
                      </a:r>
                      <a:r>
                        <a:rPr lang="en-US" sz="1800" baseline="0" dirty="0"/>
                        <a:t> </a:t>
                      </a:r>
                      <a:r>
                        <a:rPr lang="en-US" sz="1800" baseline="0" dirty="0" err="1"/>
                        <a:t>biến</a:t>
                      </a:r>
                      <a:r>
                        <a:rPr lang="en-US" sz="1800" baseline="0" dirty="0"/>
                        <a:t> </a:t>
                      </a:r>
                      <a:r>
                        <a:rPr lang="en-US" sz="1800" baseline="0" dirty="0" err="1"/>
                        <a:t>rồi</a:t>
                      </a:r>
                      <a:r>
                        <a:rPr lang="en-US" sz="1800" baseline="0" dirty="0"/>
                        <a:t> </a:t>
                      </a:r>
                      <a:r>
                        <a:rPr lang="en-US" sz="1800" baseline="0" dirty="0" err="1"/>
                        <a:t>gán</a:t>
                      </a:r>
                      <a:r>
                        <a:rPr lang="en-US" sz="1800" baseline="0" dirty="0"/>
                        <a:t> </a:t>
                      </a:r>
                      <a:r>
                        <a:rPr lang="en-US" sz="1800" baseline="0" dirty="0" err="1"/>
                        <a:t>lại</a:t>
                      </a:r>
                      <a:endParaRPr lang="en-US" sz="1800" baseline="0" dirty="0"/>
                    </a:p>
                    <a:p>
                      <a:r>
                        <a:rPr lang="en-US" sz="1800" baseline="0" dirty="0" err="1"/>
                        <a:t>Dịch</a:t>
                      </a:r>
                      <a:r>
                        <a:rPr lang="en-US" sz="1800" baseline="0" dirty="0"/>
                        <a:t> bit </a:t>
                      </a:r>
                      <a:r>
                        <a:rPr lang="en-US" sz="1800" baseline="0" dirty="0" err="1"/>
                        <a:t>của</a:t>
                      </a:r>
                      <a:r>
                        <a:rPr lang="en-US" sz="1800" baseline="0" dirty="0"/>
                        <a:t> </a:t>
                      </a:r>
                      <a:r>
                        <a:rPr lang="en-US" sz="1800" baseline="0" dirty="0" err="1"/>
                        <a:t>biến</a:t>
                      </a:r>
                      <a:r>
                        <a:rPr lang="en-US" sz="1800" baseline="0" dirty="0"/>
                        <a:t> </a:t>
                      </a:r>
                      <a:r>
                        <a:rPr lang="en-US" sz="1800" baseline="0" dirty="0" err="1"/>
                        <a:t>với</a:t>
                      </a:r>
                      <a:r>
                        <a:rPr lang="en-US" sz="1800" baseline="0" dirty="0"/>
                        <a:t> 1 </a:t>
                      </a:r>
                      <a:r>
                        <a:rPr lang="en-US" sz="1800" baseline="0" dirty="0" err="1"/>
                        <a:t>giá</a:t>
                      </a:r>
                      <a:r>
                        <a:rPr lang="en-US" sz="1800" baseline="0" dirty="0"/>
                        <a:t> </a:t>
                      </a:r>
                      <a:r>
                        <a:rPr lang="en-US" sz="1800" baseline="0" dirty="0" err="1"/>
                        <a:t>trị</a:t>
                      </a:r>
                      <a:r>
                        <a:rPr lang="en-US" sz="1800" baseline="0" dirty="0"/>
                        <a:t> </a:t>
                      </a:r>
                      <a:r>
                        <a:rPr lang="en-US" sz="1800" baseline="0" dirty="0" err="1"/>
                        <a:t>cụ</a:t>
                      </a:r>
                      <a:r>
                        <a:rPr lang="en-US" sz="1800" baseline="0" dirty="0"/>
                        <a:t> </a:t>
                      </a:r>
                      <a:r>
                        <a:rPr lang="en-US" sz="1800" baseline="0" dirty="0" err="1"/>
                        <a:t>thể</a:t>
                      </a:r>
                      <a:r>
                        <a:rPr lang="en-US" sz="1800" baseline="0" dirty="0"/>
                        <a:t> </a:t>
                      </a:r>
                      <a:r>
                        <a:rPr lang="en-US" sz="1800" baseline="0" dirty="0" err="1"/>
                        <a:t>rồi</a:t>
                      </a:r>
                      <a:r>
                        <a:rPr lang="en-US" sz="1800" baseline="0" dirty="0"/>
                        <a:t> </a:t>
                      </a:r>
                      <a:r>
                        <a:rPr lang="en-US" sz="1800" baseline="0" dirty="0" err="1"/>
                        <a:t>gán</a:t>
                      </a:r>
                      <a:r>
                        <a:rPr lang="en-US" sz="1800" baseline="0" dirty="0"/>
                        <a:t> </a:t>
                      </a:r>
                      <a:r>
                        <a:rPr lang="en-US" sz="1800" baseline="0" dirty="0" err="1"/>
                        <a:t>lại</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err="1"/>
                        <a:t>int</a:t>
                      </a:r>
                      <a:r>
                        <a:rPr lang="en-US" sz="1800" dirty="0"/>
                        <a:t> x = 10;</a:t>
                      </a:r>
                    </a:p>
                    <a:p>
                      <a:r>
                        <a:rPr lang="en-US" sz="1800" dirty="0"/>
                        <a:t>x +=5;</a:t>
                      </a:r>
                    </a:p>
                    <a:p>
                      <a:r>
                        <a:rPr lang="en-US" sz="1800" dirty="0"/>
                        <a:t>x *=x;</a:t>
                      </a:r>
                    </a:p>
                    <a:p>
                      <a:r>
                        <a:rPr lang="en-US" sz="1800" dirty="0"/>
                        <a:t>x %=3;</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81719972"/>
                  </a:ext>
                </a:extLst>
              </a:tr>
              <a:tr h="671317">
                <a:tc>
                  <a:txBody>
                    <a:bodyPr/>
                    <a:lstStyle/>
                    <a:p>
                      <a:pPr algn="ctr"/>
                      <a:r>
                        <a:rPr lang="en-US" sz="1800" dirty="0"/>
                        <a:t>So </a:t>
                      </a:r>
                      <a:r>
                        <a:rPr lang="en-US" sz="1800" dirty="0" err="1"/>
                        <a:t>sánh</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t>== , !=</a:t>
                      </a:r>
                    </a:p>
                    <a:p>
                      <a:r>
                        <a:rPr lang="en-US" sz="1800" dirty="0"/>
                        <a:t>&gt;, &lt; , &gt;=, &lt;=</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t>So </a:t>
                      </a:r>
                      <a:r>
                        <a:rPr lang="en-US" sz="1800" dirty="0" err="1"/>
                        <a:t>sánh</a:t>
                      </a:r>
                      <a:r>
                        <a:rPr lang="en-US" sz="1800" baseline="0" dirty="0"/>
                        <a:t> </a:t>
                      </a:r>
                      <a:r>
                        <a:rPr lang="en-US" sz="1800" baseline="0" dirty="0" err="1"/>
                        <a:t>bằng</a:t>
                      </a:r>
                      <a:r>
                        <a:rPr lang="en-US" sz="1800" baseline="0" dirty="0"/>
                        <a:t> </a:t>
                      </a:r>
                      <a:r>
                        <a:rPr lang="en-US" sz="1800" baseline="0" dirty="0" err="1"/>
                        <a:t>hoặc</a:t>
                      </a:r>
                      <a:r>
                        <a:rPr lang="en-US" sz="1800" baseline="0" dirty="0"/>
                        <a:t> </a:t>
                      </a:r>
                      <a:r>
                        <a:rPr lang="en-US" sz="1800" baseline="0" dirty="0" err="1"/>
                        <a:t>khác</a:t>
                      </a:r>
                      <a:endParaRPr lang="en-US" sz="1800" baseline="0" dirty="0"/>
                    </a:p>
                    <a:p>
                      <a:r>
                        <a:rPr lang="en-US" sz="1800" baseline="0" dirty="0"/>
                        <a:t>So </a:t>
                      </a:r>
                      <a:r>
                        <a:rPr lang="en-US" sz="1800" baseline="0" dirty="0" err="1"/>
                        <a:t>sánh</a:t>
                      </a:r>
                      <a:r>
                        <a:rPr lang="en-US" sz="1800" baseline="0" dirty="0"/>
                        <a:t> </a:t>
                      </a:r>
                      <a:r>
                        <a:rPr lang="en-US" sz="1800" baseline="0" dirty="0" err="1"/>
                        <a:t>thông</a:t>
                      </a:r>
                      <a:r>
                        <a:rPr lang="en-US" sz="1800" baseline="0" dirty="0"/>
                        <a:t> </a:t>
                      </a:r>
                      <a:r>
                        <a:rPr lang="en-US" sz="1800" baseline="0" dirty="0" err="1"/>
                        <a:t>thường</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err="1"/>
                        <a:t>int</a:t>
                      </a:r>
                      <a:r>
                        <a:rPr lang="en-US" sz="1800" dirty="0"/>
                        <a:t>  a = 10,b=20;</a:t>
                      </a:r>
                    </a:p>
                    <a:p>
                      <a:r>
                        <a:rPr lang="en-US" sz="1800" dirty="0"/>
                        <a:t>bool</a:t>
                      </a:r>
                      <a:r>
                        <a:rPr lang="en-US" sz="1800" baseline="0" dirty="0"/>
                        <a:t> c= a!=b;</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87844046"/>
                  </a:ext>
                </a:extLst>
              </a:tr>
              <a:tr h="939845">
                <a:tc>
                  <a:txBody>
                    <a:bodyPr/>
                    <a:lstStyle/>
                    <a:p>
                      <a:pPr algn="ctr"/>
                      <a:r>
                        <a:rPr lang="en-US" sz="1800" dirty="0"/>
                        <a:t>Logic</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t>&amp;&amp; </a:t>
                      </a:r>
                    </a:p>
                    <a:p>
                      <a:r>
                        <a:rPr lang="en-US" sz="1800" dirty="0"/>
                        <a:t>|| </a:t>
                      </a:r>
                    </a:p>
                    <a:p>
                      <a:r>
                        <a:rPr lang="en-US" sz="1800" dirty="0"/>
                        <a:t>!</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err="1"/>
                        <a:t>Phép</a:t>
                      </a:r>
                      <a:r>
                        <a:rPr lang="en-US" sz="1800" baseline="0" dirty="0"/>
                        <a:t> </a:t>
                      </a:r>
                      <a:r>
                        <a:rPr lang="en-US" sz="1800" baseline="0" dirty="0" err="1"/>
                        <a:t>và</a:t>
                      </a:r>
                      <a:r>
                        <a:rPr lang="en-US" sz="1800" baseline="0" dirty="0"/>
                        <a:t>: </a:t>
                      </a:r>
                      <a:r>
                        <a:rPr lang="en-US" sz="1800" baseline="0" dirty="0" err="1"/>
                        <a:t>chỉ</a:t>
                      </a:r>
                      <a:r>
                        <a:rPr lang="en-US" sz="1800" baseline="0" dirty="0"/>
                        <a:t> </a:t>
                      </a:r>
                      <a:r>
                        <a:rPr lang="en-US" sz="1800" baseline="0" dirty="0" err="1"/>
                        <a:t>đúng</a:t>
                      </a:r>
                      <a:r>
                        <a:rPr lang="en-US" sz="1800" baseline="0" dirty="0"/>
                        <a:t> </a:t>
                      </a:r>
                      <a:r>
                        <a:rPr lang="en-US" sz="1800" baseline="0" dirty="0" err="1"/>
                        <a:t>khi</a:t>
                      </a:r>
                      <a:r>
                        <a:rPr lang="en-US" sz="1800" baseline="0" dirty="0"/>
                        <a:t> </a:t>
                      </a:r>
                      <a:r>
                        <a:rPr lang="en-US" sz="1800" baseline="0" dirty="0" err="1"/>
                        <a:t>các</a:t>
                      </a:r>
                      <a:r>
                        <a:rPr lang="en-US" sz="1800" baseline="0" dirty="0"/>
                        <a:t> </a:t>
                      </a:r>
                      <a:r>
                        <a:rPr lang="en-US" sz="1800" baseline="0" dirty="0" err="1"/>
                        <a:t>toán</a:t>
                      </a:r>
                      <a:r>
                        <a:rPr lang="en-US" sz="1800" baseline="0" dirty="0"/>
                        <a:t> </a:t>
                      </a:r>
                      <a:r>
                        <a:rPr lang="en-US" sz="1800" baseline="0" dirty="0" err="1"/>
                        <a:t>hạng</a:t>
                      </a:r>
                      <a:r>
                        <a:rPr lang="en-US" sz="1800" baseline="0" dirty="0"/>
                        <a:t> logic </a:t>
                      </a:r>
                      <a:r>
                        <a:rPr lang="en-US" sz="1800" baseline="0" dirty="0" err="1"/>
                        <a:t>cùng</a:t>
                      </a:r>
                      <a:r>
                        <a:rPr lang="en-US" sz="1800" baseline="0" dirty="0"/>
                        <a:t> </a:t>
                      </a:r>
                      <a:r>
                        <a:rPr lang="en-US" sz="1800" baseline="0" dirty="0" err="1"/>
                        <a:t>đúng</a:t>
                      </a:r>
                      <a:endParaRPr lang="en-US" sz="1800" baseline="0" dirty="0"/>
                    </a:p>
                    <a:p>
                      <a:r>
                        <a:rPr lang="en-US" sz="1800" baseline="0" dirty="0" err="1"/>
                        <a:t>Phép</a:t>
                      </a:r>
                      <a:r>
                        <a:rPr lang="en-US" sz="1800" baseline="0" dirty="0"/>
                        <a:t> </a:t>
                      </a:r>
                      <a:r>
                        <a:rPr lang="en-US" sz="1800" baseline="0" dirty="0" err="1"/>
                        <a:t>hoặc</a:t>
                      </a:r>
                      <a:r>
                        <a:rPr lang="en-US" sz="1800" baseline="0" dirty="0"/>
                        <a:t>: </a:t>
                      </a:r>
                      <a:r>
                        <a:rPr lang="en-US" sz="1800" baseline="0" dirty="0" err="1"/>
                        <a:t>chỉ</a:t>
                      </a:r>
                      <a:r>
                        <a:rPr lang="en-US" sz="1800" baseline="0" dirty="0"/>
                        <a:t> </a:t>
                      </a:r>
                      <a:r>
                        <a:rPr lang="en-US" sz="1800" baseline="0" dirty="0" err="1"/>
                        <a:t>sai</a:t>
                      </a:r>
                      <a:r>
                        <a:rPr lang="en-US" sz="1800" baseline="0" dirty="0"/>
                        <a:t> </a:t>
                      </a:r>
                      <a:r>
                        <a:rPr lang="en-US" sz="1800" baseline="0" dirty="0" err="1"/>
                        <a:t>khi</a:t>
                      </a:r>
                      <a:r>
                        <a:rPr lang="en-US" sz="1800" baseline="0" dirty="0"/>
                        <a:t> </a:t>
                      </a:r>
                      <a:r>
                        <a:rPr lang="en-US" sz="1800" baseline="0" dirty="0" err="1"/>
                        <a:t>các</a:t>
                      </a:r>
                      <a:r>
                        <a:rPr lang="en-US" sz="1800" baseline="0" dirty="0"/>
                        <a:t> </a:t>
                      </a:r>
                      <a:r>
                        <a:rPr lang="en-US" sz="1800" baseline="0" dirty="0" err="1"/>
                        <a:t>toán</a:t>
                      </a:r>
                      <a:r>
                        <a:rPr lang="en-US" sz="1800" baseline="0" dirty="0"/>
                        <a:t> </a:t>
                      </a:r>
                      <a:r>
                        <a:rPr lang="en-US" sz="1800" baseline="0" dirty="0" err="1"/>
                        <a:t>hạng</a:t>
                      </a:r>
                      <a:r>
                        <a:rPr lang="en-US" sz="1800" baseline="0" dirty="0"/>
                        <a:t> </a:t>
                      </a:r>
                      <a:r>
                        <a:rPr lang="en-US" sz="1800" baseline="0" dirty="0" err="1"/>
                        <a:t>cùng</a:t>
                      </a:r>
                      <a:r>
                        <a:rPr lang="en-US" sz="1800" baseline="0" dirty="0"/>
                        <a:t> </a:t>
                      </a:r>
                      <a:r>
                        <a:rPr lang="en-US" sz="1800" baseline="0" dirty="0" err="1"/>
                        <a:t>sai</a:t>
                      </a:r>
                      <a:endParaRPr lang="en-US" sz="1800" baseline="0" dirty="0"/>
                    </a:p>
                    <a:p>
                      <a:r>
                        <a:rPr lang="en-US" sz="1800" baseline="0" dirty="0" err="1"/>
                        <a:t>Phép</a:t>
                      </a:r>
                      <a:r>
                        <a:rPr lang="en-US" sz="1800" baseline="0" dirty="0"/>
                        <a:t> </a:t>
                      </a:r>
                      <a:r>
                        <a:rPr lang="en-US" sz="1800" baseline="0" dirty="0" err="1"/>
                        <a:t>phủ</a:t>
                      </a:r>
                      <a:r>
                        <a:rPr lang="en-US" sz="1800" baseline="0" dirty="0"/>
                        <a:t> </a:t>
                      </a:r>
                      <a:r>
                        <a:rPr lang="en-US" sz="1800" baseline="0" dirty="0" err="1"/>
                        <a:t>định</a:t>
                      </a:r>
                      <a:r>
                        <a:rPr lang="en-US" sz="1800" baseline="0" dirty="0"/>
                        <a:t>: </a:t>
                      </a:r>
                      <a:r>
                        <a:rPr lang="en-US" sz="1800" baseline="0" dirty="0" err="1"/>
                        <a:t>đảo</a:t>
                      </a:r>
                      <a:r>
                        <a:rPr lang="en-US" sz="1800" baseline="0" dirty="0"/>
                        <a:t> </a:t>
                      </a:r>
                      <a:r>
                        <a:rPr lang="en-US" sz="1800" baseline="0" dirty="0" err="1"/>
                        <a:t>ngược</a:t>
                      </a:r>
                      <a:r>
                        <a:rPr lang="en-US" sz="1800" baseline="0" dirty="0"/>
                        <a:t> </a:t>
                      </a:r>
                      <a:r>
                        <a:rPr lang="en-US" sz="1800" baseline="0" dirty="0" err="1"/>
                        <a:t>giá</a:t>
                      </a:r>
                      <a:r>
                        <a:rPr lang="en-US" sz="1800" baseline="0" dirty="0"/>
                        <a:t> </a:t>
                      </a:r>
                      <a:r>
                        <a:rPr lang="en-US" sz="1800" baseline="0" dirty="0" err="1"/>
                        <a:t>trị</a:t>
                      </a:r>
                      <a:r>
                        <a:rPr lang="en-US" sz="1800" baseline="0" dirty="0"/>
                        <a:t> logic</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err="1"/>
                        <a:t>int</a:t>
                      </a:r>
                      <a:r>
                        <a:rPr lang="en-US" sz="1800" baseline="0" dirty="0"/>
                        <a:t>  a = 10,b=20;</a:t>
                      </a:r>
                    </a:p>
                    <a:p>
                      <a:r>
                        <a:rPr lang="en-US" sz="1800" dirty="0"/>
                        <a:t>bool c =</a:t>
                      </a:r>
                      <a:r>
                        <a:rPr lang="en-US" sz="1800" baseline="0" dirty="0"/>
                        <a:t> !(a==b)||(a&gt;=(b-a));</a:t>
                      </a:r>
                      <a:endParaRPr lang="vi-VN" sz="18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8151775"/>
                  </a:ext>
                </a:extLst>
              </a:tr>
            </a:tbl>
          </a:graphicData>
        </a:graphic>
      </p:graphicFrame>
    </p:spTree>
    <p:extLst>
      <p:ext uri="{BB962C8B-B14F-4D97-AF65-F5344CB8AC3E}">
        <p14:creationId xmlns:p14="http://schemas.microsoft.com/office/powerpoint/2010/main" val="44928580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ea typeface="Calibri"/>
                <a:cs typeface="Calibri" panose="020F0502020204030204" pitchFamily="34" charset="0"/>
                <a:sym typeface="Calibri"/>
              </a:rPr>
              <a:t>Các</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phép</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toán</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cơ</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bản</a:t>
            </a:r>
            <a:endParaRPr sz="3600"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0113D374-9F46-44D8-B14B-472B24167527}"/>
              </a:ext>
            </a:extLst>
          </p:cNvPr>
          <p:cNvPicPr>
            <a:picLocks noChangeAspect="1"/>
          </p:cNvPicPr>
          <p:nvPr/>
        </p:nvPicPr>
        <p:blipFill>
          <a:blip r:embed="rId4"/>
          <a:stretch>
            <a:fillRect/>
          </a:stretch>
        </p:blipFill>
        <p:spPr>
          <a:xfrm>
            <a:off x="458797" y="2009898"/>
            <a:ext cx="11274406" cy="2838203"/>
          </a:xfrm>
          <a:prstGeom prst="rect">
            <a:avLst/>
          </a:prstGeom>
        </p:spPr>
      </p:pic>
    </p:spTree>
    <p:extLst>
      <p:ext uri="{BB962C8B-B14F-4D97-AF65-F5344CB8AC3E}">
        <p14:creationId xmlns:p14="http://schemas.microsoft.com/office/powerpoint/2010/main" val="393978927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5</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379656"/>
          </a:xfrm>
          <a:prstGeom prst="rect">
            <a:avLst/>
          </a:prstGeom>
          <a:noFill/>
        </p:spPr>
        <p:txBody>
          <a:bodyPr wrap="square" rtlCol="0">
            <a:spAutoFit/>
          </a:bodyPr>
          <a:lstStyle/>
          <a:p>
            <a:pPr algn="ct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Hướng</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dẫn</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debug</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28311270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cs typeface="Calibri" panose="020F0502020204030204" pitchFamily="34" charset="0"/>
                <a:sym typeface="Calibri"/>
              </a:rPr>
              <a:t>Hướng</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dẫn</a:t>
            </a:r>
            <a:r>
              <a:rPr lang="en-US" sz="3600" dirty="0">
                <a:solidFill>
                  <a:schemeClr val="lt1"/>
                </a:solidFill>
                <a:latin typeface="Calibri" panose="020F0502020204030204" pitchFamily="34" charset="0"/>
                <a:cs typeface="Calibri" panose="020F0502020204030204" pitchFamily="34" charset="0"/>
                <a:sym typeface="Calibri"/>
              </a:rPr>
              <a:t> debug </a:t>
            </a:r>
            <a:r>
              <a:rPr lang="en-US" sz="3600" dirty="0" err="1">
                <a:solidFill>
                  <a:schemeClr val="lt1"/>
                </a:solidFill>
                <a:latin typeface="Calibri" panose="020F0502020204030204" pitchFamily="34" charset="0"/>
                <a:cs typeface="Calibri" panose="020F0502020204030204" pitchFamily="34" charset="0"/>
                <a:sym typeface="Calibri"/>
              </a:rPr>
              <a:t>trên</a:t>
            </a:r>
            <a:r>
              <a:rPr lang="en-US" sz="3600" dirty="0">
                <a:solidFill>
                  <a:schemeClr val="lt1"/>
                </a:solidFill>
                <a:latin typeface="Calibri" panose="020F0502020204030204" pitchFamily="34" charset="0"/>
                <a:cs typeface="Calibri" panose="020F0502020204030204" pitchFamily="34" charset="0"/>
                <a:sym typeface="Calibri"/>
              </a:rPr>
              <a:t> Visual Studio</a:t>
            </a:r>
            <a:endParaRPr sz="3600" dirty="0">
              <a:latin typeface="Calibri" panose="020F0502020204030204" pitchFamily="34" charset="0"/>
              <a:cs typeface="Calibri" panose="020F0502020204030204" pitchFamily="34" charset="0"/>
            </a:endParaRPr>
          </a:p>
        </p:txBody>
      </p:sp>
      <p:sp>
        <p:nvSpPr>
          <p:cNvPr id="5" name="矩形 32">
            <a:extLst>
              <a:ext uri="{FF2B5EF4-FFF2-40B4-BE49-F238E27FC236}">
                <a16:creationId xmlns:a16="http://schemas.microsoft.com/office/drawing/2014/main" id="{755629B9-0732-4A1E-9FD3-26F88075C397}"/>
              </a:ext>
            </a:extLst>
          </p:cNvPr>
          <p:cNvSpPr/>
          <p:nvPr/>
        </p:nvSpPr>
        <p:spPr>
          <a:xfrm>
            <a:off x="3801553" y="3280410"/>
            <a:ext cx="4588893" cy="297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sz="2000" b="1" dirty="0">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a:t>
            </a:r>
            <a:r>
              <a:rPr lang="en-US" altLang="zh-CN" sz="2000" b="1" dirty="0" err="1">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Xem</a:t>
            </a:r>
            <a:r>
              <a:rPr lang="en-US" altLang="zh-CN" sz="2000" b="1" dirty="0">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 </a:t>
            </a:r>
            <a:r>
              <a:rPr lang="en-US" altLang="zh-CN" sz="2000" b="1" dirty="0" err="1">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Hướng</a:t>
            </a:r>
            <a:r>
              <a:rPr lang="en-US" altLang="zh-CN" sz="2000" b="1" dirty="0">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 </a:t>
            </a:r>
            <a:r>
              <a:rPr lang="en-US" altLang="zh-CN" sz="2000" b="1" dirty="0" err="1">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Dẫn</a:t>
            </a:r>
            <a:r>
              <a:rPr lang="en-US" altLang="zh-CN" sz="2000" b="1" dirty="0">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 </a:t>
            </a:r>
            <a:r>
              <a:rPr lang="en-US" altLang="zh-CN" sz="2000" b="1" dirty="0" err="1">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Trên</a:t>
            </a:r>
            <a:r>
              <a:rPr lang="en-US" altLang="zh-CN" sz="2000" b="1" dirty="0">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 Video)</a:t>
            </a:r>
          </a:p>
        </p:txBody>
      </p:sp>
    </p:spTree>
    <p:extLst>
      <p:ext uri="{BB962C8B-B14F-4D97-AF65-F5344CB8AC3E}">
        <p14:creationId xmlns:p14="http://schemas.microsoft.com/office/powerpoint/2010/main" val="405571982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686075" y="314441"/>
            <a:ext cx="7544284" cy="718338"/>
          </a:xfrm>
          <a:prstGeom prst="rect">
            <a:avLst/>
          </a:prstGeom>
          <a:noFill/>
          <a:ln w="12700">
            <a:noFill/>
          </a:ln>
        </p:spPr>
        <p:txBody>
          <a:bodyPr wrap="square" rtlCol="0">
            <a:spAutoFit/>
          </a:bodyPr>
          <a:lstStyle/>
          <a:p>
            <a:pPr algn="ctr">
              <a:lnSpc>
                <a:spcPct val="120000"/>
              </a:lnSpc>
            </a:pPr>
            <a:r>
              <a:rPr lang="en-US" altLang="zh-CN" sz="3733" dirty="0">
                <a:solidFill>
                  <a:schemeClr val="tx1">
                    <a:lumMod val="85000"/>
                    <a:lumOff val="15000"/>
                  </a:schemeClr>
                </a:solidFill>
                <a:latin typeface="Arial" panose="020B0604020202020204" pitchFamily="34" charset="0"/>
                <a:ea typeface="方正清刻本悦宋简体" panose="02000000000000000000" charset="-122"/>
                <a:cs typeface="Arial" panose="020B0604020202020204" pitchFamily="34" charset="0"/>
              </a:rPr>
              <a:t>NỘI DUNG CHÍNH (7 </a:t>
            </a:r>
            <a:r>
              <a:rPr lang="en-US" altLang="zh-CN" sz="3733" dirty="0" err="1">
                <a:solidFill>
                  <a:schemeClr val="tx1">
                    <a:lumMod val="85000"/>
                    <a:lumOff val="15000"/>
                  </a:schemeClr>
                </a:solidFill>
                <a:latin typeface="Arial" panose="020B0604020202020204" pitchFamily="34" charset="0"/>
                <a:ea typeface="方正清刻本悦宋简体" panose="02000000000000000000" charset="-122"/>
                <a:cs typeface="Arial" panose="020B0604020202020204" pitchFamily="34" charset="0"/>
              </a:rPr>
              <a:t>nội</a:t>
            </a:r>
            <a:r>
              <a:rPr lang="en-US" altLang="zh-CN" sz="3733" dirty="0">
                <a:solidFill>
                  <a:schemeClr val="tx1">
                    <a:lumMod val="85000"/>
                    <a:lumOff val="15000"/>
                  </a:schemeClr>
                </a:solidFill>
                <a:latin typeface="Arial" panose="020B0604020202020204" pitchFamily="34" charset="0"/>
                <a:ea typeface="方正清刻本悦宋简体" panose="02000000000000000000" charset="-122"/>
                <a:cs typeface="Arial" panose="020B0604020202020204" pitchFamily="34" charset="0"/>
              </a:rPr>
              <a:t> dung)</a:t>
            </a:r>
          </a:p>
        </p:txBody>
      </p:sp>
      <p:sp>
        <p:nvSpPr>
          <p:cNvPr id="23" name="矩形 22"/>
          <p:cNvSpPr/>
          <p:nvPr/>
        </p:nvSpPr>
        <p:spPr>
          <a:xfrm>
            <a:off x="283213" y="302895"/>
            <a:ext cx="11626215" cy="6252211"/>
          </a:xfrm>
          <a:prstGeom prst="rect">
            <a:avLst/>
          </a:prstGeom>
          <a:noFill/>
          <a:ln w="317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grpSp>
        <p:nvGrpSpPr>
          <p:cNvPr id="22" name="ïṣḷîdè"/>
          <p:cNvGrpSpPr/>
          <p:nvPr/>
        </p:nvGrpSpPr>
        <p:grpSpPr>
          <a:xfrm>
            <a:off x="5534590" y="3410922"/>
            <a:ext cx="908685" cy="952657"/>
            <a:chOff x="4196780" y="2834333"/>
            <a:chExt cx="1458180" cy="1663040"/>
          </a:xfrm>
          <a:solidFill>
            <a:srgbClr val="F8C002"/>
          </a:solidFill>
        </p:grpSpPr>
        <p:sp>
          <p:nvSpPr>
            <p:cNvPr id="26" name="iṥḷîḓê"/>
            <p:cNvSpPr/>
            <p:nvPr/>
          </p:nvSpPr>
          <p:spPr bwMode="auto">
            <a:xfrm>
              <a:off x="4196780" y="2834333"/>
              <a:ext cx="1458180" cy="1663040"/>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867">
                <a:latin typeface="Arial" panose="020B0604020202020204" pitchFamily="34" charset="0"/>
                <a:cs typeface="Arial" panose="020B0604020202020204" pitchFamily="34" charset="0"/>
              </a:endParaRPr>
            </a:p>
          </p:txBody>
        </p:sp>
        <p:sp>
          <p:nvSpPr>
            <p:cNvPr id="27" name="íş1íḑè"/>
            <p:cNvSpPr>
              <a:spLocks noChangeAspect="1"/>
            </p:cNvSpPr>
            <p:nvPr/>
          </p:nvSpPr>
          <p:spPr bwMode="auto">
            <a:xfrm>
              <a:off x="4660320" y="3439028"/>
              <a:ext cx="531100" cy="453650"/>
            </a:xfrm>
            <a:custGeom>
              <a:avLst/>
              <a:gdLst>
                <a:gd name="T0" fmla="*/ 48 w 48"/>
                <a:gd name="T1" fmla="*/ 38 h 41"/>
                <a:gd name="T2" fmla="*/ 45 w 48"/>
                <a:gd name="T3" fmla="*/ 41 h 41"/>
                <a:gd name="T4" fmla="*/ 37 w 48"/>
                <a:gd name="T5" fmla="*/ 41 h 41"/>
                <a:gd name="T6" fmla="*/ 34 w 48"/>
                <a:gd name="T7" fmla="*/ 38 h 41"/>
                <a:gd name="T8" fmla="*/ 34 w 48"/>
                <a:gd name="T9" fmla="*/ 30 h 41"/>
                <a:gd name="T10" fmla="*/ 37 w 48"/>
                <a:gd name="T11" fmla="*/ 27 h 41"/>
                <a:gd name="T12" fmla="*/ 39 w 48"/>
                <a:gd name="T13" fmla="*/ 27 h 41"/>
                <a:gd name="T14" fmla="*/ 39 w 48"/>
                <a:gd name="T15" fmla="*/ 22 h 41"/>
                <a:gd name="T16" fmla="*/ 25 w 48"/>
                <a:gd name="T17" fmla="*/ 22 h 41"/>
                <a:gd name="T18" fmla="*/ 25 w 48"/>
                <a:gd name="T19" fmla="*/ 27 h 41"/>
                <a:gd name="T20" fmla="*/ 28 w 48"/>
                <a:gd name="T21" fmla="*/ 27 h 41"/>
                <a:gd name="T22" fmla="*/ 31 w 48"/>
                <a:gd name="T23" fmla="*/ 30 h 41"/>
                <a:gd name="T24" fmla="*/ 31 w 48"/>
                <a:gd name="T25" fmla="*/ 38 h 41"/>
                <a:gd name="T26" fmla="*/ 28 w 48"/>
                <a:gd name="T27" fmla="*/ 41 h 41"/>
                <a:gd name="T28" fmla="*/ 19 w 48"/>
                <a:gd name="T29" fmla="*/ 41 h 41"/>
                <a:gd name="T30" fmla="*/ 17 w 48"/>
                <a:gd name="T31" fmla="*/ 38 h 41"/>
                <a:gd name="T32" fmla="*/ 17 w 48"/>
                <a:gd name="T33" fmla="*/ 30 h 41"/>
                <a:gd name="T34" fmla="*/ 19 w 48"/>
                <a:gd name="T35" fmla="*/ 27 h 41"/>
                <a:gd name="T36" fmla="*/ 22 w 48"/>
                <a:gd name="T37" fmla="*/ 27 h 41"/>
                <a:gd name="T38" fmla="*/ 22 w 48"/>
                <a:gd name="T39" fmla="*/ 22 h 41"/>
                <a:gd name="T40" fmla="*/ 8 w 48"/>
                <a:gd name="T41" fmla="*/ 22 h 41"/>
                <a:gd name="T42" fmla="*/ 8 w 48"/>
                <a:gd name="T43" fmla="*/ 27 h 41"/>
                <a:gd name="T44" fmla="*/ 11 w 48"/>
                <a:gd name="T45" fmla="*/ 27 h 41"/>
                <a:gd name="T46" fmla="*/ 13 w 48"/>
                <a:gd name="T47" fmla="*/ 30 h 41"/>
                <a:gd name="T48" fmla="*/ 13 w 48"/>
                <a:gd name="T49" fmla="*/ 38 h 41"/>
                <a:gd name="T50" fmla="*/ 11 w 48"/>
                <a:gd name="T51" fmla="*/ 41 h 41"/>
                <a:gd name="T52" fmla="*/ 2 w 48"/>
                <a:gd name="T53" fmla="*/ 41 h 41"/>
                <a:gd name="T54" fmla="*/ 0 w 48"/>
                <a:gd name="T55" fmla="*/ 38 h 41"/>
                <a:gd name="T56" fmla="*/ 0 w 48"/>
                <a:gd name="T57" fmla="*/ 30 h 41"/>
                <a:gd name="T58" fmla="*/ 2 w 48"/>
                <a:gd name="T59" fmla="*/ 27 h 41"/>
                <a:gd name="T60" fmla="*/ 5 w 48"/>
                <a:gd name="T61" fmla="*/ 27 h 41"/>
                <a:gd name="T62" fmla="*/ 5 w 48"/>
                <a:gd name="T63" fmla="*/ 22 h 41"/>
                <a:gd name="T64" fmla="*/ 8 w 48"/>
                <a:gd name="T65" fmla="*/ 19 h 41"/>
                <a:gd name="T66" fmla="*/ 22 w 48"/>
                <a:gd name="T67" fmla="*/ 19 h 41"/>
                <a:gd name="T68" fmla="*/ 22 w 48"/>
                <a:gd name="T69" fmla="*/ 13 h 41"/>
                <a:gd name="T70" fmla="*/ 19 w 48"/>
                <a:gd name="T71" fmla="*/ 13 h 41"/>
                <a:gd name="T72" fmla="*/ 17 w 48"/>
                <a:gd name="T73" fmla="*/ 11 h 41"/>
                <a:gd name="T74" fmla="*/ 17 w 48"/>
                <a:gd name="T75" fmla="*/ 2 h 41"/>
                <a:gd name="T76" fmla="*/ 19 w 48"/>
                <a:gd name="T77" fmla="*/ 0 h 41"/>
                <a:gd name="T78" fmla="*/ 28 w 48"/>
                <a:gd name="T79" fmla="*/ 0 h 41"/>
                <a:gd name="T80" fmla="*/ 31 w 48"/>
                <a:gd name="T81" fmla="*/ 2 h 41"/>
                <a:gd name="T82" fmla="*/ 31 w 48"/>
                <a:gd name="T83" fmla="*/ 11 h 41"/>
                <a:gd name="T84" fmla="*/ 28 w 48"/>
                <a:gd name="T85" fmla="*/ 13 h 41"/>
                <a:gd name="T86" fmla="*/ 25 w 48"/>
                <a:gd name="T87" fmla="*/ 13 h 41"/>
                <a:gd name="T88" fmla="*/ 25 w 48"/>
                <a:gd name="T89" fmla="*/ 19 h 41"/>
                <a:gd name="T90" fmla="*/ 39 w 48"/>
                <a:gd name="T91" fmla="*/ 19 h 41"/>
                <a:gd name="T92" fmla="*/ 43 w 48"/>
                <a:gd name="T93" fmla="*/ 22 h 41"/>
                <a:gd name="T94" fmla="*/ 43 w 48"/>
                <a:gd name="T95" fmla="*/ 27 h 41"/>
                <a:gd name="T96" fmla="*/ 45 w 48"/>
                <a:gd name="T97" fmla="*/ 27 h 41"/>
                <a:gd name="T98" fmla="*/ 48 w 48"/>
                <a:gd name="T99" fmla="*/ 30 h 41"/>
                <a:gd name="T100" fmla="*/ 48 w 48"/>
                <a:gd name="T101"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 h="41">
                  <a:moveTo>
                    <a:pt x="48" y="38"/>
                  </a:moveTo>
                  <a:cubicBezTo>
                    <a:pt x="48" y="40"/>
                    <a:pt x="47" y="41"/>
                    <a:pt x="45" y="41"/>
                  </a:cubicBezTo>
                  <a:cubicBezTo>
                    <a:pt x="37" y="41"/>
                    <a:pt x="37" y="41"/>
                    <a:pt x="37" y="41"/>
                  </a:cubicBezTo>
                  <a:cubicBezTo>
                    <a:pt x="35" y="41"/>
                    <a:pt x="34" y="40"/>
                    <a:pt x="34" y="38"/>
                  </a:cubicBezTo>
                  <a:cubicBezTo>
                    <a:pt x="34" y="30"/>
                    <a:pt x="34" y="30"/>
                    <a:pt x="34" y="30"/>
                  </a:cubicBezTo>
                  <a:cubicBezTo>
                    <a:pt x="34" y="28"/>
                    <a:pt x="35" y="27"/>
                    <a:pt x="37" y="27"/>
                  </a:cubicBezTo>
                  <a:cubicBezTo>
                    <a:pt x="39" y="27"/>
                    <a:pt x="39" y="27"/>
                    <a:pt x="39" y="27"/>
                  </a:cubicBezTo>
                  <a:cubicBezTo>
                    <a:pt x="39" y="22"/>
                    <a:pt x="39" y="22"/>
                    <a:pt x="39" y="22"/>
                  </a:cubicBezTo>
                  <a:cubicBezTo>
                    <a:pt x="25" y="22"/>
                    <a:pt x="25" y="22"/>
                    <a:pt x="25" y="22"/>
                  </a:cubicBezTo>
                  <a:cubicBezTo>
                    <a:pt x="25" y="27"/>
                    <a:pt x="25" y="27"/>
                    <a:pt x="25" y="27"/>
                  </a:cubicBezTo>
                  <a:cubicBezTo>
                    <a:pt x="28" y="27"/>
                    <a:pt x="28" y="27"/>
                    <a:pt x="28" y="27"/>
                  </a:cubicBezTo>
                  <a:cubicBezTo>
                    <a:pt x="29" y="27"/>
                    <a:pt x="31" y="28"/>
                    <a:pt x="31" y="30"/>
                  </a:cubicBezTo>
                  <a:cubicBezTo>
                    <a:pt x="31" y="38"/>
                    <a:pt x="31" y="38"/>
                    <a:pt x="31" y="38"/>
                  </a:cubicBezTo>
                  <a:cubicBezTo>
                    <a:pt x="31" y="40"/>
                    <a:pt x="29" y="41"/>
                    <a:pt x="28" y="41"/>
                  </a:cubicBezTo>
                  <a:cubicBezTo>
                    <a:pt x="19" y="41"/>
                    <a:pt x="19" y="41"/>
                    <a:pt x="19" y="41"/>
                  </a:cubicBezTo>
                  <a:cubicBezTo>
                    <a:pt x="18" y="41"/>
                    <a:pt x="17" y="40"/>
                    <a:pt x="17" y="38"/>
                  </a:cubicBezTo>
                  <a:cubicBezTo>
                    <a:pt x="17" y="30"/>
                    <a:pt x="17" y="30"/>
                    <a:pt x="17" y="30"/>
                  </a:cubicBezTo>
                  <a:cubicBezTo>
                    <a:pt x="17" y="28"/>
                    <a:pt x="18" y="27"/>
                    <a:pt x="19" y="27"/>
                  </a:cubicBezTo>
                  <a:cubicBezTo>
                    <a:pt x="22" y="27"/>
                    <a:pt x="22" y="27"/>
                    <a:pt x="22" y="27"/>
                  </a:cubicBezTo>
                  <a:cubicBezTo>
                    <a:pt x="22" y="22"/>
                    <a:pt x="22" y="22"/>
                    <a:pt x="22" y="22"/>
                  </a:cubicBezTo>
                  <a:cubicBezTo>
                    <a:pt x="8" y="22"/>
                    <a:pt x="8" y="22"/>
                    <a:pt x="8" y="22"/>
                  </a:cubicBezTo>
                  <a:cubicBezTo>
                    <a:pt x="8" y="27"/>
                    <a:pt x="8" y="27"/>
                    <a:pt x="8" y="27"/>
                  </a:cubicBezTo>
                  <a:cubicBezTo>
                    <a:pt x="11" y="27"/>
                    <a:pt x="11" y="27"/>
                    <a:pt x="11" y="27"/>
                  </a:cubicBezTo>
                  <a:cubicBezTo>
                    <a:pt x="12" y="27"/>
                    <a:pt x="13" y="28"/>
                    <a:pt x="13" y="30"/>
                  </a:cubicBezTo>
                  <a:cubicBezTo>
                    <a:pt x="13" y="38"/>
                    <a:pt x="13" y="38"/>
                    <a:pt x="13" y="38"/>
                  </a:cubicBezTo>
                  <a:cubicBezTo>
                    <a:pt x="13" y="40"/>
                    <a:pt x="12" y="41"/>
                    <a:pt x="11" y="41"/>
                  </a:cubicBezTo>
                  <a:cubicBezTo>
                    <a:pt x="2" y="41"/>
                    <a:pt x="2" y="41"/>
                    <a:pt x="2" y="41"/>
                  </a:cubicBezTo>
                  <a:cubicBezTo>
                    <a:pt x="1" y="41"/>
                    <a:pt x="0" y="40"/>
                    <a:pt x="0" y="38"/>
                  </a:cubicBezTo>
                  <a:cubicBezTo>
                    <a:pt x="0" y="30"/>
                    <a:pt x="0" y="30"/>
                    <a:pt x="0" y="30"/>
                  </a:cubicBezTo>
                  <a:cubicBezTo>
                    <a:pt x="0" y="28"/>
                    <a:pt x="1" y="27"/>
                    <a:pt x="2" y="27"/>
                  </a:cubicBezTo>
                  <a:cubicBezTo>
                    <a:pt x="5" y="27"/>
                    <a:pt x="5" y="27"/>
                    <a:pt x="5" y="27"/>
                  </a:cubicBezTo>
                  <a:cubicBezTo>
                    <a:pt x="5" y="22"/>
                    <a:pt x="5" y="22"/>
                    <a:pt x="5" y="22"/>
                  </a:cubicBezTo>
                  <a:cubicBezTo>
                    <a:pt x="5" y="20"/>
                    <a:pt x="6" y="19"/>
                    <a:pt x="8" y="19"/>
                  </a:cubicBezTo>
                  <a:cubicBezTo>
                    <a:pt x="22" y="19"/>
                    <a:pt x="22" y="19"/>
                    <a:pt x="22" y="19"/>
                  </a:cubicBezTo>
                  <a:cubicBezTo>
                    <a:pt x="22" y="13"/>
                    <a:pt x="22" y="13"/>
                    <a:pt x="22" y="13"/>
                  </a:cubicBezTo>
                  <a:cubicBezTo>
                    <a:pt x="19" y="13"/>
                    <a:pt x="19" y="13"/>
                    <a:pt x="19" y="13"/>
                  </a:cubicBezTo>
                  <a:cubicBezTo>
                    <a:pt x="18" y="13"/>
                    <a:pt x="17" y="12"/>
                    <a:pt x="17" y="11"/>
                  </a:cubicBezTo>
                  <a:cubicBezTo>
                    <a:pt x="17" y="2"/>
                    <a:pt x="17" y="2"/>
                    <a:pt x="17" y="2"/>
                  </a:cubicBezTo>
                  <a:cubicBezTo>
                    <a:pt x="17" y="1"/>
                    <a:pt x="18" y="0"/>
                    <a:pt x="19" y="0"/>
                  </a:cubicBezTo>
                  <a:cubicBezTo>
                    <a:pt x="28" y="0"/>
                    <a:pt x="28" y="0"/>
                    <a:pt x="28" y="0"/>
                  </a:cubicBezTo>
                  <a:cubicBezTo>
                    <a:pt x="29" y="0"/>
                    <a:pt x="31" y="1"/>
                    <a:pt x="31" y="2"/>
                  </a:cubicBezTo>
                  <a:cubicBezTo>
                    <a:pt x="31" y="11"/>
                    <a:pt x="31" y="11"/>
                    <a:pt x="31" y="11"/>
                  </a:cubicBezTo>
                  <a:cubicBezTo>
                    <a:pt x="31" y="12"/>
                    <a:pt x="29" y="13"/>
                    <a:pt x="28" y="13"/>
                  </a:cubicBezTo>
                  <a:cubicBezTo>
                    <a:pt x="25" y="13"/>
                    <a:pt x="25" y="13"/>
                    <a:pt x="25" y="13"/>
                  </a:cubicBezTo>
                  <a:cubicBezTo>
                    <a:pt x="25" y="19"/>
                    <a:pt x="25" y="19"/>
                    <a:pt x="25" y="19"/>
                  </a:cubicBezTo>
                  <a:cubicBezTo>
                    <a:pt x="39" y="19"/>
                    <a:pt x="39" y="19"/>
                    <a:pt x="39" y="19"/>
                  </a:cubicBezTo>
                  <a:cubicBezTo>
                    <a:pt x="41" y="19"/>
                    <a:pt x="43" y="20"/>
                    <a:pt x="43" y="22"/>
                  </a:cubicBezTo>
                  <a:cubicBezTo>
                    <a:pt x="43" y="27"/>
                    <a:pt x="43" y="27"/>
                    <a:pt x="43" y="27"/>
                  </a:cubicBezTo>
                  <a:cubicBezTo>
                    <a:pt x="45" y="27"/>
                    <a:pt x="45" y="27"/>
                    <a:pt x="45" y="27"/>
                  </a:cubicBezTo>
                  <a:cubicBezTo>
                    <a:pt x="47" y="27"/>
                    <a:pt x="48" y="28"/>
                    <a:pt x="48" y="30"/>
                  </a:cubicBezTo>
                  <a:lnTo>
                    <a:pt x="48" y="38"/>
                  </a:lnTo>
                  <a:close/>
                </a:path>
              </a:pathLst>
            </a:custGeom>
            <a:grpFill/>
            <a:ln>
              <a:solidFill>
                <a:schemeClr val="accent1">
                  <a:lumMod val="75000"/>
                </a:schemeClr>
              </a:solidFill>
            </a:ln>
          </p:spPr>
          <p:txBody>
            <a:bodyPr anchor="ctr"/>
            <a:lstStyle/>
            <a:p>
              <a:pPr algn="ctr"/>
              <a:endParaRPr sz="1867">
                <a:latin typeface="Arial" panose="020B0604020202020204" pitchFamily="34" charset="0"/>
                <a:cs typeface="Arial" panose="020B0604020202020204" pitchFamily="34" charset="0"/>
              </a:endParaRPr>
            </a:p>
          </p:txBody>
        </p:sp>
      </p:grpSp>
      <p:sp>
        <p:nvSpPr>
          <p:cNvPr id="29" name="文本框 2"/>
          <p:cNvSpPr txBox="1"/>
          <p:nvPr/>
        </p:nvSpPr>
        <p:spPr>
          <a:xfrm>
            <a:off x="2540001" y="4430239"/>
            <a:ext cx="2209407" cy="666977"/>
          </a:xfrm>
          <a:prstGeom prst="rect">
            <a:avLst/>
          </a:prstGeom>
          <a:noFill/>
        </p:spPr>
        <p:txBody>
          <a:bodyPr wrap="square" rtlCol="0">
            <a:spAutoFit/>
          </a:bodyPr>
          <a:lstStyle/>
          <a:p>
            <a:pPr algn="ctr" fontAlgn="auto">
              <a:lnSpc>
                <a:spcPct val="100000"/>
              </a:lnSpc>
            </a:pP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Hướng</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dẫn</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Debug</a:t>
            </a:r>
            <a:endParaRPr lang="zh-CN" altLang="en-US"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sp>
        <p:nvSpPr>
          <p:cNvPr id="37" name="文本框 11"/>
          <p:cNvSpPr txBox="1"/>
          <p:nvPr/>
        </p:nvSpPr>
        <p:spPr>
          <a:xfrm>
            <a:off x="4948099" y="4430239"/>
            <a:ext cx="2209407" cy="666977"/>
          </a:xfrm>
          <a:prstGeom prst="rect">
            <a:avLst/>
          </a:prstGeom>
          <a:noFill/>
        </p:spPr>
        <p:txBody>
          <a:bodyPr wrap="square" rtlCol="0">
            <a:spAutoFit/>
          </a:bodyPr>
          <a:lstStyle/>
          <a:p>
            <a:pPr algn="ctr" fontAlgn="auto">
              <a:lnSpc>
                <a:spcPct val="100000"/>
              </a:lnSpc>
            </a:pP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Một</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ví</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dụ</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phép</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gán</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cơ</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bản</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hay</a:t>
            </a:r>
            <a:endParaRPr lang="zh-CN" altLang="en-US"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sp>
        <p:nvSpPr>
          <p:cNvPr id="39" name="文本框 18"/>
          <p:cNvSpPr txBox="1"/>
          <p:nvPr/>
        </p:nvSpPr>
        <p:spPr>
          <a:xfrm>
            <a:off x="7511493" y="4364213"/>
            <a:ext cx="1665305" cy="923330"/>
          </a:xfrm>
          <a:prstGeom prst="rect">
            <a:avLst/>
          </a:prstGeom>
          <a:noFill/>
        </p:spPr>
        <p:txBody>
          <a:bodyPr wrap="square" rtlCol="0">
            <a:spAutoFit/>
          </a:bodyPr>
          <a:lstStyle/>
          <a:p>
            <a:pPr algn="ctr" fontAlgn="auto">
              <a:lnSpc>
                <a:spcPct val="100000"/>
              </a:lnSpc>
            </a:pPr>
            <a:r>
              <a:rPr lang="en-US" altLang="zh-CN" sz="180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Một</a:t>
            </a:r>
            <a:r>
              <a:rPr lang="en-US" altLang="zh-CN" sz="180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0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số</a:t>
            </a:r>
            <a:r>
              <a:rPr lang="en-US" altLang="zh-CN" sz="180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0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hàm</a:t>
            </a:r>
            <a:r>
              <a:rPr lang="en-US" altLang="zh-CN" sz="180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0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toán</a:t>
            </a:r>
            <a:r>
              <a:rPr lang="en-US" altLang="zh-CN" sz="180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0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học</a:t>
            </a:r>
            <a:r>
              <a:rPr lang="en-US" altLang="zh-CN" sz="180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0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thường</a:t>
            </a:r>
            <a:r>
              <a:rPr lang="en-US" altLang="zh-CN" sz="180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0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dùng</a:t>
            </a:r>
            <a:endParaRPr lang="zh-CN" altLang="en-US" sz="180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grpSp>
        <p:nvGrpSpPr>
          <p:cNvPr id="41" name="Group 40"/>
          <p:cNvGrpSpPr/>
          <p:nvPr/>
        </p:nvGrpSpPr>
        <p:grpSpPr>
          <a:xfrm>
            <a:off x="3166038" y="3410922"/>
            <a:ext cx="908685" cy="952657"/>
            <a:chOff x="1885950" y="2309572"/>
            <a:chExt cx="1313180" cy="1497965"/>
          </a:xfrm>
        </p:grpSpPr>
        <p:sp>
          <p:nvSpPr>
            <p:cNvPr id="42" name="íṥ1íḋè"/>
            <p:cNvSpPr/>
            <p:nvPr/>
          </p:nvSpPr>
          <p:spPr bwMode="auto">
            <a:xfrm>
              <a:off x="1885950" y="2309572"/>
              <a:ext cx="1313180" cy="1497965"/>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867">
                <a:latin typeface="Arial" panose="020B0604020202020204" pitchFamily="34" charset="0"/>
                <a:cs typeface="Arial" panose="020B0604020202020204" pitchFamily="34" charset="0"/>
              </a:endParaRPr>
            </a:p>
          </p:txBody>
        </p:sp>
        <p:sp>
          <p:nvSpPr>
            <p:cNvPr id="43" name="Freeform 8"/>
            <p:cNvSpPr>
              <a:spLocks noEditPoints="1"/>
            </p:cNvSpPr>
            <p:nvPr/>
          </p:nvSpPr>
          <p:spPr bwMode="auto">
            <a:xfrm>
              <a:off x="2276192" y="2812664"/>
              <a:ext cx="531661" cy="512257"/>
            </a:xfrm>
            <a:custGeom>
              <a:avLst/>
              <a:gdLst>
                <a:gd name="T0" fmla="*/ 139 w 258"/>
                <a:gd name="T1" fmla="*/ 8 h 248"/>
                <a:gd name="T2" fmla="*/ 165 w 258"/>
                <a:gd name="T3" fmla="*/ 88 h 248"/>
                <a:gd name="T4" fmla="*/ 248 w 258"/>
                <a:gd name="T5" fmla="*/ 88 h 248"/>
                <a:gd name="T6" fmla="*/ 258 w 258"/>
                <a:gd name="T7" fmla="*/ 97 h 248"/>
                <a:gd name="T8" fmla="*/ 254 w 258"/>
                <a:gd name="T9" fmla="*/ 105 h 248"/>
                <a:gd name="T10" fmla="*/ 254 w 258"/>
                <a:gd name="T11" fmla="*/ 105 h 248"/>
                <a:gd name="T12" fmla="*/ 186 w 258"/>
                <a:gd name="T13" fmla="*/ 154 h 248"/>
                <a:gd name="T14" fmla="*/ 212 w 258"/>
                <a:gd name="T15" fmla="*/ 234 h 248"/>
                <a:gd name="T16" fmla="*/ 206 w 258"/>
                <a:gd name="T17" fmla="*/ 246 h 248"/>
                <a:gd name="T18" fmla="*/ 197 w 258"/>
                <a:gd name="T19" fmla="*/ 245 h 248"/>
                <a:gd name="T20" fmla="*/ 129 w 258"/>
                <a:gd name="T21" fmla="*/ 196 h 248"/>
                <a:gd name="T22" fmla="*/ 62 w 258"/>
                <a:gd name="T23" fmla="*/ 245 h 248"/>
                <a:gd name="T24" fmla="*/ 48 w 258"/>
                <a:gd name="T25" fmla="*/ 243 h 248"/>
                <a:gd name="T26" fmla="*/ 47 w 258"/>
                <a:gd name="T27" fmla="*/ 233 h 248"/>
                <a:gd name="T28" fmla="*/ 73 w 258"/>
                <a:gd name="T29" fmla="*/ 154 h 248"/>
                <a:gd name="T30" fmla="*/ 5 w 258"/>
                <a:gd name="T31" fmla="*/ 105 h 248"/>
                <a:gd name="T32" fmla="*/ 3 w 258"/>
                <a:gd name="T33" fmla="*/ 92 h 248"/>
                <a:gd name="T34" fmla="*/ 11 w 258"/>
                <a:gd name="T35" fmla="*/ 88 h 248"/>
                <a:gd name="T36" fmla="*/ 94 w 258"/>
                <a:gd name="T37" fmla="*/ 88 h 248"/>
                <a:gd name="T38" fmla="*/ 120 w 258"/>
                <a:gd name="T39" fmla="*/ 8 h 248"/>
                <a:gd name="T40" fmla="*/ 132 w 258"/>
                <a:gd name="T41" fmla="*/ 2 h 248"/>
                <a:gd name="T42" fmla="*/ 139 w 258"/>
                <a:gd name="T43" fmla="*/ 8 h 248"/>
                <a:gd name="T44" fmla="*/ 139 w 258"/>
                <a:gd name="T45" fmla="*/ 8 h 248"/>
                <a:gd name="T46" fmla="*/ 148 w 258"/>
                <a:gd name="T47" fmla="*/ 101 h 248"/>
                <a:gd name="T48" fmla="*/ 148 w 258"/>
                <a:gd name="T49" fmla="*/ 101 h 248"/>
                <a:gd name="T50" fmla="*/ 129 w 258"/>
                <a:gd name="T51" fmla="*/ 43 h 248"/>
                <a:gd name="T52" fmla="*/ 111 w 258"/>
                <a:gd name="T53" fmla="*/ 100 h 248"/>
                <a:gd name="T54" fmla="*/ 102 w 258"/>
                <a:gd name="T55" fmla="*/ 107 h 248"/>
                <a:gd name="T56" fmla="*/ 41 w 258"/>
                <a:gd name="T57" fmla="*/ 107 h 248"/>
                <a:gd name="T58" fmla="*/ 90 w 258"/>
                <a:gd name="T59" fmla="*/ 143 h 248"/>
                <a:gd name="T60" fmla="*/ 94 w 258"/>
                <a:gd name="T61" fmla="*/ 154 h 248"/>
                <a:gd name="T62" fmla="*/ 75 w 258"/>
                <a:gd name="T63" fmla="*/ 211 h 248"/>
                <a:gd name="T64" fmla="*/ 123 w 258"/>
                <a:gd name="T65" fmla="*/ 176 h 248"/>
                <a:gd name="T66" fmla="*/ 135 w 258"/>
                <a:gd name="T67" fmla="*/ 175 h 248"/>
                <a:gd name="T68" fmla="*/ 184 w 258"/>
                <a:gd name="T69" fmla="*/ 211 h 248"/>
                <a:gd name="T70" fmla="*/ 165 w 258"/>
                <a:gd name="T71" fmla="*/ 154 h 248"/>
                <a:gd name="T72" fmla="*/ 169 w 258"/>
                <a:gd name="T73" fmla="*/ 143 h 248"/>
                <a:gd name="T74" fmla="*/ 217 w 258"/>
                <a:gd name="T75" fmla="*/ 107 h 248"/>
                <a:gd name="T76" fmla="*/ 158 w 258"/>
                <a:gd name="T77" fmla="*/ 107 h 248"/>
                <a:gd name="T78" fmla="*/ 148 w 258"/>
                <a:gd name="T79" fmla="*/ 101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8" h="248">
                  <a:moveTo>
                    <a:pt x="139" y="8"/>
                  </a:moveTo>
                  <a:cubicBezTo>
                    <a:pt x="165" y="88"/>
                    <a:pt x="165" y="88"/>
                    <a:pt x="165" y="88"/>
                  </a:cubicBezTo>
                  <a:cubicBezTo>
                    <a:pt x="248" y="88"/>
                    <a:pt x="248" y="88"/>
                    <a:pt x="248" y="88"/>
                  </a:cubicBezTo>
                  <a:cubicBezTo>
                    <a:pt x="254" y="88"/>
                    <a:pt x="258" y="92"/>
                    <a:pt x="258" y="97"/>
                  </a:cubicBezTo>
                  <a:cubicBezTo>
                    <a:pt x="258" y="101"/>
                    <a:pt x="256" y="104"/>
                    <a:pt x="254" y="105"/>
                  </a:cubicBezTo>
                  <a:cubicBezTo>
                    <a:pt x="254" y="105"/>
                    <a:pt x="254" y="105"/>
                    <a:pt x="254" y="105"/>
                  </a:cubicBezTo>
                  <a:cubicBezTo>
                    <a:pt x="186" y="154"/>
                    <a:pt x="186" y="154"/>
                    <a:pt x="186" y="154"/>
                  </a:cubicBezTo>
                  <a:cubicBezTo>
                    <a:pt x="212" y="234"/>
                    <a:pt x="212" y="234"/>
                    <a:pt x="212" y="234"/>
                  </a:cubicBezTo>
                  <a:cubicBezTo>
                    <a:pt x="214" y="239"/>
                    <a:pt x="211" y="245"/>
                    <a:pt x="206" y="246"/>
                  </a:cubicBezTo>
                  <a:cubicBezTo>
                    <a:pt x="203" y="247"/>
                    <a:pt x="199" y="247"/>
                    <a:pt x="197" y="245"/>
                  </a:cubicBezTo>
                  <a:cubicBezTo>
                    <a:pt x="129" y="196"/>
                    <a:pt x="129" y="196"/>
                    <a:pt x="129" y="196"/>
                  </a:cubicBezTo>
                  <a:cubicBezTo>
                    <a:pt x="62" y="245"/>
                    <a:pt x="62" y="245"/>
                    <a:pt x="62" y="245"/>
                  </a:cubicBezTo>
                  <a:cubicBezTo>
                    <a:pt x="57" y="248"/>
                    <a:pt x="51" y="247"/>
                    <a:pt x="48" y="243"/>
                  </a:cubicBezTo>
                  <a:cubicBezTo>
                    <a:pt x="46" y="240"/>
                    <a:pt x="46" y="236"/>
                    <a:pt x="47" y="233"/>
                  </a:cubicBezTo>
                  <a:cubicBezTo>
                    <a:pt x="73" y="154"/>
                    <a:pt x="73" y="154"/>
                    <a:pt x="73" y="154"/>
                  </a:cubicBezTo>
                  <a:cubicBezTo>
                    <a:pt x="5" y="105"/>
                    <a:pt x="5" y="105"/>
                    <a:pt x="5" y="105"/>
                  </a:cubicBezTo>
                  <a:cubicBezTo>
                    <a:pt x="1" y="102"/>
                    <a:pt x="0" y="96"/>
                    <a:pt x="3" y="92"/>
                  </a:cubicBezTo>
                  <a:cubicBezTo>
                    <a:pt x="5" y="89"/>
                    <a:pt x="8" y="88"/>
                    <a:pt x="11" y="88"/>
                  </a:cubicBezTo>
                  <a:cubicBezTo>
                    <a:pt x="94" y="88"/>
                    <a:pt x="94" y="88"/>
                    <a:pt x="94" y="88"/>
                  </a:cubicBezTo>
                  <a:cubicBezTo>
                    <a:pt x="120" y="8"/>
                    <a:pt x="120" y="8"/>
                    <a:pt x="120" y="8"/>
                  </a:cubicBezTo>
                  <a:cubicBezTo>
                    <a:pt x="122" y="3"/>
                    <a:pt x="127" y="0"/>
                    <a:pt x="132" y="2"/>
                  </a:cubicBezTo>
                  <a:cubicBezTo>
                    <a:pt x="136" y="3"/>
                    <a:pt x="138" y="5"/>
                    <a:pt x="139" y="8"/>
                  </a:cubicBezTo>
                  <a:cubicBezTo>
                    <a:pt x="139" y="8"/>
                    <a:pt x="139" y="8"/>
                    <a:pt x="139" y="8"/>
                  </a:cubicBezTo>
                  <a:close/>
                  <a:moveTo>
                    <a:pt x="148" y="101"/>
                  </a:moveTo>
                  <a:cubicBezTo>
                    <a:pt x="148" y="101"/>
                    <a:pt x="148" y="101"/>
                    <a:pt x="148" y="101"/>
                  </a:cubicBezTo>
                  <a:cubicBezTo>
                    <a:pt x="129" y="43"/>
                    <a:pt x="129" y="43"/>
                    <a:pt x="129" y="43"/>
                  </a:cubicBezTo>
                  <a:cubicBezTo>
                    <a:pt x="111" y="100"/>
                    <a:pt x="111" y="100"/>
                    <a:pt x="111" y="100"/>
                  </a:cubicBezTo>
                  <a:cubicBezTo>
                    <a:pt x="110" y="104"/>
                    <a:pt x="106" y="107"/>
                    <a:pt x="102" y="107"/>
                  </a:cubicBezTo>
                  <a:cubicBezTo>
                    <a:pt x="41" y="107"/>
                    <a:pt x="41" y="107"/>
                    <a:pt x="41" y="107"/>
                  </a:cubicBezTo>
                  <a:cubicBezTo>
                    <a:pt x="90" y="143"/>
                    <a:pt x="90" y="143"/>
                    <a:pt x="90" y="143"/>
                  </a:cubicBezTo>
                  <a:cubicBezTo>
                    <a:pt x="93" y="145"/>
                    <a:pt x="95" y="149"/>
                    <a:pt x="94" y="154"/>
                  </a:cubicBezTo>
                  <a:cubicBezTo>
                    <a:pt x="75" y="211"/>
                    <a:pt x="75" y="211"/>
                    <a:pt x="75" y="211"/>
                  </a:cubicBezTo>
                  <a:cubicBezTo>
                    <a:pt x="123" y="176"/>
                    <a:pt x="123" y="176"/>
                    <a:pt x="123" y="176"/>
                  </a:cubicBezTo>
                  <a:cubicBezTo>
                    <a:pt x="127" y="173"/>
                    <a:pt x="132" y="173"/>
                    <a:pt x="135" y="175"/>
                  </a:cubicBezTo>
                  <a:cubicBezTo>
                    <a:pt x="184" y="211"/>
                    <a:pt x="184" y="211"/>
                    <a:pt x="184" y="211"/>
                  </a:cubicBezTo>
                  <a:cubicBezTo>
                    <a:pt x="165" y="154"/>
                    <a:pt x="165" y="154"/>
                    <a:pt x="165" y="154"/>
                  </a:cubicBezTo>
                  <a:cubicBezTo>
                    <a:pt x="164" y="150"/>
                    <a:pt x="165" y="145"/>
                    <a:pt x="169" y="143"/>
                  </a:cubicBezTo>
                  <a:cubicBezTo>
                    <a:pt x="217" y="107"/>
                    <a:pt x="217" y="107"/>
                    <a:pt x="217" y="107"/>
                  </a:cubicBezTo>
                  <a:cubicBezTo>
                    <a:pt x="158" y="107"/>
                    <a:pt x="158" y="107"/>
                    <a:pt x="158" y="107"/>
                  </a:cubicBezTo>
                  <a:cubicBezTo>
                    <a:pt x="154" y="108"/>
                    <a:pt x="149" y="105"/>
                    <a:pt x="148" y="101"/>
                  </a:cubicBezTo>
                  <a:close/>
                </a:path>
              </a:pathLst>
            </a:custGeom>
            <a:solidFill>
              <a:srgbClr val="F8C002"/>
            </a:solidFill>
            <a:ln>
              <a:solidFill>
                <a:schemeClr val="accent1">
                  <a:lumMod val="75000"/>
                </a:schemeClr>
              </a:solidFill>
            </a:ln>
          </p:spPr>
          <p:txBody>
            <a:bodyPr vert="horz" wrap="square" lIns="121920" tIns="60960" rIns="121920" bIns="60960" numCol="1" anchor="t" anchorCtr="0" compatLnSpc="1"/>
            <a:lstStyle/>
            <a:p>
              <a:endParaRPr lang="zh-CN" altLang="en-US" sz="1867">
                <a:solidFill>
                  <a:schemeClr val="tx1">
                    <a:lumMod val="85000"/>
                    <a:lumOff val="15000"/>
                  </a:schemeClr>
                </a:solidFill>
              </a:endParaRPr>
            </a:p>
          </p:txBody>
        </p:sp>
      </p:grpSp>
      <p:grpSp>
        <p:nvGrpSpPr>
          <p:cNvPr id="44" name="Group 43"/>
          <p:cNvGrpSpPr/>
          <p:nvPr/>
        </p:nvGrpSpPr>
        <p:grpSpPr>
          <a:xfrm>
            <a:off x="7889803" y="3411557"/>
            <a:ext cx="908685" cy="952657"/>
            <a:chOff x="6609715" y="2310207"/>
            <a:chExt cx="1313180" cy="1497965"/>
          </a:xfrm>
        </p:grpSpPr>
        <p:sp>
          <p:nvSpPr>
            <p:cNvPr id="45" name="íślide"/>
            <p:cNvSpPr/>
            <p:nvPr/>
          </p:nvSpPr>
          <p:spPr bwMode="auto">
            <a:xfrm>
              <a:off x="6609715" y="2310207"/>
              <a:ext cx="1313180" cy="1497965"/>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867">
                <a:latin typeface="Arial" panose="020B0604020202020204" pitchFamily="34" charset="0"/>
                <a:cs typeface="Arial" panose="020B0604020202020204" pitchFamily="34" charset="0"/>
              </a:endParaRPr>
            </a:p>
          </p:txBody>
        </p:sp>
        <p:sp>
          <p:nvSpPr>
            <p:cNvPr id="46" name="Freeform 7"/>
            <p:cNvSpPr>
              <a:spLocks noEditPoints="1"/>
            </p:cNvSpPr>
            <p:nvPr/>
          </p:nvSpPr>
          <p:spPr bwMode="auto">
            <a:xfrm>
              <a:off x="7045614" y="2794192"/>
              <a:ext cx="472786" cy="541878"/>
            </a:xfrm>
            <a:custGeom>
              <a:avLst/>
              <a:gdLst>
                <a:gd name="T0" fmla="*/ 55 w 225"/>
                <a:gd name="T1" fmla="*/ 185 h 257"/>
                <a:gd name="T2" fmla="*/ 55 w 225"/>
                <a:gd name="T3" fmla="*/ 197 h 257"/>
                <a:gd name="T4" fmla="*/ 175 w 225"/>
                <a:gd name="T5" fmla="*/ 190 h 257"/>
                <a:gd name="T6" fmla="*/ 222 w 225"/>
                <a:gd name="T7" fmla="*/ 74 h 257"/>
                <a:gd name="T8" fmla="*/ 150 w 225"/>
                <a:gd name="T9" fmla="*/ 3 h 257"/>
                <a:gd name="T10" fmla="*/ 26 w 225"/>
                <a:gd name="T11" fmla="*/ 0 h 257"/>
                <a:gd name="T12" fmla="*/ 0 w 225"/>
                <a:gd name="T13" fmla="*/ 26 h 257"/>
                <a:gd name="T14" fmla="*/ 7 w 225"/>
                <a:gd name="T15" fmla="*/ 249 h 257"/>
                <a:gd name="T16" fmla="*/ 26 w 225"/>
                <a:gd name="T17" fmla="*/ 257 h 257"/>
                <a:gd name="T18" fmla="*/ 217 w 225"/>
                <a:gd name="T19" fmla="*/ 249 h 257"/>
                <a:gd name="T20" fmla="*/ 217 w 225"/>
                <a:gd name="T21" fmla="*/ 249 h 257"/>
                <a:gd name="T22" fmla="*/ 225 w 225"/>
                <a:gd name="T23" fmla="*/ 81 h 257"/>
                <a:gd name="T24" fmla="*/ 149 w 225"/>
                <a:gd name="T25" fmla="*/ 29 h 257"/>
                <a:gd name="T26" fmla="*/ 195 w 225"/>
                <a:gd name="T27" fmla="*/ 75 h 257"/>
                <a:gd name="T28" fmla="*/ 152 w 225"/>
                <a:gd name="T29" fmla="*/ 72 h 257"/>
                <a:gd name="T30" fmla="*/ 149 w 225"/>
                <a:gd name="T31" fmla="*/ 64 h 257"/>
                <a:gd name="T32" fmla="*/ 205 w 225"/>
                <a:gd name="T33" fmla="*/ 230 h 257"/>
                <a:gd name="T34" fmla="*/ 203 w 225"/>
                <a:gd name="T35" fmla="*/ 235 h 257"/>
                <a:gd name="T36" fmla="*/ 198 w 225"/>
                <a:gd name="T37" fmla="*/ 237 h 257"/>
                <a:gd name="T38" fmla="*/ 21 w 225"/>
                <a:gd name="T39" fmla="*/ 235 h 257"/>
                <a:gd name="T40" fmla="*/ 19 w 225"/>
                <a:gd name="T41" fmla="*/ 26 h 257"/>
                <a:gd name="T42" fmla="*/ 26 w 225"/>
                <a:gd name="T43" fmla="*/ 20 h 257"/>
                <a:gd name="T44" fmla="*/ 137 w 225"/>
                <a:gd name="T45" fmla="*/ 64 h 257"/>
                <a:gd name="T46" fmla="*/ 144 w 225"/>
                <a:gd name="T47" fmla="*/ 80 h 257"/>
                <a:gd name="T48" fmla="*/ 205 w 225"/>
                <a:gd name="T49" fmla="*/ 87 h 257"/>
                <a:gd name="T50" fmla="*/ 49 w 225"/>
                <a:gd name="T51" fmla="*/ 107 h 257"/>
                <a:gd name="T52" fmla="*/ 55 w 225"/>
                <a:gd name="T53" fmla="*/ 113 h 257"/>
                <a:gd name="T54" fmla="*/ 175 w 225"/>
                <a:gd name="T55" fmla="*/ 107 h 257"/>
                <a:gd name="T56" fmla="*/ 55 w 225"/>
                <a:gd name="T57" fmla="*/ 101 h 257"/>
                <a:gd name="T58" fmla="*/ 170 w 225"/>
                <a:gd name="T59" fmla="*/ 143 h 257"/>
                <a:gd name="T60" fmla="*/ 55 w 225"/>
                <a:gd name="T61" fmla="*/ 143 h 257"/>
                <a:gd name="T62" fmla="*/ 55 w 225"/>
                <a:gd name="T63" fmla="*/ 155 h 257"/>
                <a:gd name="T64" fmla="*/ 175 w 225"/>
                <a:gd name="T65" fmla="*/ 14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5" h="257">
                  <a:moveTo>
                    <a:pt x="170" y="185"/>
                  </a:moveTo>
                  <a:cubicBezTo>
                    <a:pt x="55" y="185"/>
                    <a:pt x="55" y="185"/>
                    <a:pt x="55" y="185"/>
                  </a:cubicBezTo>
                  <a:cubicBezTo>
                    <a:pt x="51" y="185"/>
                    <a:pt x="49" y="187"/>
                    <a:pt x="49" y="190"/>
                  </a:cubicBezTo>
                  <a:cubicBezTo>
                    <a:pt x="49" y="194"/>
                    <a:pt x="51" y="197"/>
                    <a:pt x="55" y="197"/>
                  </a:cubicBezTo>
                  <a:cubicBezTo>
                    <a:pt x="170" y="197"/>
                    <a:pt x="170" y="197"/>
                    <a:pt x="170" y="197"/>
                  </a:cubicBezTo>
                  <a:cubicBezTo>
                    <a:pt x="173" y="197"/>
                    <a:pt x="175" y="194"/>
                    <a:pt x="175" y="190"/>
                  </a:cubicBezTo>
                  <a:cubicBezTo>
                    <a:pt x="175" y="187"/>
                    <a:pt x="173" y="185"/>
                    <a:pt x="170" y="185"/>
                  </a:cubicBezTo>
                  <a:close/>
                  <a:moveTo>
                    <a:pt x="222" y="74"/>
                  </a:moveTo>
                  <a:cubicBezTo>
                    <a:pt x="222" y="74"/>
                    <a:pt x="222" y="74"/>
                    <a:pt x="222" y="74"/>
                  </a:cubicBezTo>
                  <a:cubicBezTo>
                    <a:pt x="150" y="3"/>
                    <a:pt x="150" y="3"/>
                    <a:pt x="150" y="3"/>
                  </a:cubicBezTo>
                  <a:cubicBezTo>
                    <a:pt x="148" y="1"/>
                    <a:pt x="146" y="0"/>
                    <a:pt x="143" y="0"/>
                  </a:cubicBezTo>
                  <a:cubicBezTo>
                    <a:pt x="26" y="0"/>
                    <a:pt x="26" y="0"/>
                    <a:pt x="26" y="0"/>
                  </a:cubicBezTo>
                  <a:cubicBezTo>
                    <a:pt x="19" y="0"/>
                    <a:pt x="12" y="3"/>
                    <a:pt x="7" y="7"/>
                  </a:cubicBezTo>
                  <a:cubicBezTo>
                    <a:pt x="2" y="12"/>
                    <a:pt x="0" y="19"/>
                    <a:pt x="0" y="26"/>
                  </a:cubicBezTo>
                  <a:cubicBezTo>
                    <a:pt x="0" y="230"/>
                    <a:pt x="0" y="230"/>
                    <a:pt x="0" y="230"/>
                  </a:cubicBezTo>
                  <a:cubicBezTo>
                    <a:pt x="0" y="238"/>
                    <a:pt x="2" y="244"/>
                    <a:pt x="7" y="249"/>
                  </a:cubicBezTo>
                  <a:cubicBezTo>
                    <a:pt x="7" y="249"/>
                    <a:pt x="7" y="249"/>
                    <a:pt x="7" y="249"/>
                  </a:cubicBezTo>
                  <a:cubicBezTo>
                    <a:pt x="12" y="254"/>
                    <a:pt x="19" y="257"/>
                    <a:pt x="26" y="257"/>
                  </a:cubicBezTo>
                  <a:cubicBezTo>
                    <a:pt x="198" y="257"/>
                    <a:pt x="198" y="257"/>
                    <a:pt x="198" y="257"/>
                  </a:cubicBezTo>
                  <a:cubicBezTo>
                    <a:pt x="205" y="257"/>
                    <a:pt x="212" y="254"/>
                    <a:pt x="217" y="249"/>
                  </a:cubicBezTo>
                  <a:cubicBezTo>
                    <a:pt x="217" y="249"/>
                    <a:pt x="217" y="249"/>
                    <a:pt x="217" y="249"/>
                  </a:cubicBezTo>
                  <a:cubicBezTo>
                    <a:pt x="217" y="249"/>
                    <a:pt x="217" y="249"/>
                    <a:pt x="217" y="249"/>
                  </a:cubicBezTo>
                  <a:cubicBezTo>
                    <a:pt x="222" y="244"/>
                    <a:pt x="225" y="238"/>
                    <a:pt x="225" y="230"/>
                  </a:cubicBezTo>
                  <a:cubicBezTo>
                    <a:pt x="225" y="81"/>
                    <a:pt x="225" y="81"/>
                    <a:pt x="225" y="81"/>
                  </a:cubicBezTo>
                  <a:cubicBezTo>
                    <a:pt x="225" y="79"/>
                    <a:pt x="224" y="76"/>
                    <a:pt x="222" y="74"/>
                  </a:cubicBezTo>
                  <a:close/>
                  <a:moveTo>
                    <a:pt x="149" y="29"/>
                  </a:moveTo>
                  <a:cubicBezTo>
                    <a:pt x="149" y="29"/>
                    <a:pt x="149" y="29"/>
                    <a:pt x="149" y="29"/>
                  </a:cubicBezTo>
                  <a:cubicBezTo>
                    <a:pt x="195" y="75"/>
                    <a:pt x="195" y="75"/>
                    <a:pt x="195" y="75"/>
                  </a:cubicBezTo>
                  <a:cubicBezTo>
                    <a:pt x="160" y="75"/>
                    <a:pt x="160" y="75"/>
                    <a:pt x="160" y="75"/>
                  </a:cubicBezTo>
                  <a:cubicBezTo>
                    <a:pt x="157" y="75"/>
                    <a:pt x="154" y="74"/>
                    <a:pt x="152" y="72"/>
                  </a:cubicBezTo>
                  <a:cubicBezTo>
                    <a:pt x="152" y="72"/>
                    <a:pt x="152" y="72"/>
                    <a:pt x="152" y="72"/>
                  </a:cubicBezTo>
                  <a:cubicBezTo>
                    <a:pt x="150" y="70"/>
                    <a:pt x="149" y="67"/>
                    <a:pt x="149" y="64"/>
                  </a:cubicBezTo>
                  <a:cubicBezTo>
                    <a:pt x="149" y="29"/>
                    <a:pt x="149" y="29"/>
                    <a:pt x="149" y="29"/>
                  </a:cubicBezTo>
                  <a:close/>
                  <a:moveTo>
                    <a:pt x="205" y="230"/>
                  </a:moveTo>
                  <a:cubicBezTo>
                    <a:pt x="205" y="230"/>
                    <a:pt x="205" y="230"/>
                    <a:pt x="205" y="230"/>
                  </a:cubicBezTo>
                  <a:cubicBezTo>
                    <a:pt x="205" y="232"/>
                    <a:pt x="204" y="234"/>
                    <a:pt x="203" y="235"/>
                  </a:cubicBezTo>
                  <a:cubicBezTo>
                    <a:pt x="203" y="235"/>
                    <a:pt x="203" y="235"/>
                    <a:pt x="203" y="235"/>
                  </a:cubicBezTo>
                  <a:cubicBezTo>
                    <a:pt x="202" y="236"/>
                    <a:pt x="200" y="237"/>
                    <a:pt x="198" y="237"/>
                  </a:cubicBezTo>
                  <a:cubicBezTo>
                    <a:pt x="26" y="237"/>
                    <a:pt x="26" y="237"/>
                    <a:pt x="26" y="237"/>
                  </a:cubicBezTo>
                  <a:cubicBezTo>
                    <a:pt x="24" y="237"/>
                    <a:pt x="22" y="236"/>
                    <a:pt x="21" y="235"/>
                  </a:cubicBezTo>
                  <a:cubicBezTo>
                    <a:pt x="20" y="234"/>
                    <a:pt x="19" y="232"/>
                    <a:pt x="19" y="230"/>
                  </a:cubicBezTo>
                  <a:cubicBezTo>
                    <a:pt x="19" y="26"/>
                    <a:pt x="19" y="26"/>
                    <a:pt x="19" y="26"/>
                  </a:cubicBezTo>
                  <a:cubicBezTo>
                    <a:pt x="19" y="24"/>
                    <a:pt x="20" y="23"/>
                    <a:pt x="21" y="21"/>
                  </a:cubicBezTo>
                  <a:cubicBezTo>
                    <a:pt x="22" y="20"/>
                    <a:pt x="24" y="20"/>
                    <a:pt x="26" y="20"/>
                  </a:cubicBezTo>
                  <a:cubicBezTo>
                    <a:pt x="137" y="20"/>
                    <a:pt x="137" y="20"/>
                    <a:pt x="137" y="20"/>
                  </a:cubicBezTo>
                  <a:cubicBezTo>
                    <a:pt x="137" y="64"/>
                    <a:pt x="137" y="64"/>
                    <a:pt x="137" y="64"/>
                  </a:cubicBezTo>
                  <a:cubicBezTo>
                    <a:pt x="137" y="71"/>
                    <a:pt x="140" y="76"/>
                    <a:pt x="143" y="80"/>
                  </a:cubicBezTo>
                  <a:cubicBezTo>
                    <a:pt x="144" y="80"/>
                    <a:pt x="144" y="80"/>
                    <a:pt x="144" y="80"/>
                  </a:cubicBezTo>
                  <a:cubicBezTo>
                    <a:pt x="148" y="84"/>
                    <a:pt x="153" y="87"/>
                    <a:pt x="160" y="87"/>
                  </a:cubicBezTo>
                  <a:cubicBezTo>
                    <a:pt x="205" y="87"/>
                    <a:pt x="205" y="87"/>
                    <a:pt x="205" y="87"/>
                  </a:cubicBezTo>
                  <a:cubicBezTo>
                    <a:pt x="205" y="230"/>
                    <a:pt x="205" y="230"/>
                    <a:pt x="205" y="230"/>
                  </a:cubicBezTo>
                  <a:close/>
                  <a:moveTo>
                    <a:pt x="49" y="107"/>
                  </a:moveTo>
                  <a:cubicBezTo>
                    <a:pt x="49" y="107"/>
                    <a:pt x="49" y="107"/>
                    <a:pt x="49" y="107"/>
                  </a:cubicBezTo>
                  <a:cubicBezTo>
                    <a:pt x="49" y="110"/>
                    <a:pt x="51" y="113"/>
                    <a:pt x="55" y="113"/>
                  </a:cubicBezTo>
                  <a:cubicBezTo>
                    <a:pt x="170" y="113"/>
                    <a:pt x="170" y="113"/>
                    <a:pt x="170" y="113"/>
                  </a:cubicBezTo>
                  <a:cubicBezTo>
                    <a:pt x="173" y="113"/>
                    <a:pt x="175" y="110"/>
                    <a:pt x="175" y="107"/>
                  </a:cubicBezTo>
                  <a:cubicBezTo>
                    <a:pt x="175" y="104"/>
                    <a:pt x="173" y="101"/>
                    <a:pt x="170" y="101"/>
                  </a:cubicBezTo>
                  <a:cubicBezTo>
                    <a:pt x="55" y="101"/>
                    <a:pt x="55" y="101"/>
                    <a:pt x="55" y="101"/>
                  </a:cubicBezTo>
                  <a:cubicBezTo>
                    <a:pt x="51" y="101"/>
                    <a:pt x="49" y="104"/>
                    <a:pt x="49" y="107"/>
                  </a:cubicBezTo>
                  <a:close/>
                  <a:moveTo>
                    <a:pt x="170" y="143"/>
                  </a:moveTo>
                  <a:cubicBezTo>
                    <a:pt x="170" y="143"/>
                    <a:pt x="170" y="143"/>
                    <a:pt x="170" y="143"/>
                  </a:cubicBezTo>
                  <a:cubicBezTo>
                    <a:pt x="55" y="143"/>
                    <a:pt x="55" y="143"/>
                    <a:pt x="55" y="143"/>
                  </a:cubicBezTo>
                  <a:cubicBezTo>
                    <a:pt x="51" y="143"/>
                    <a:pt x="49" y="146"/>
                    <a:pt x="49" y="149"/>
                  </a:cubicBezTo>
                  <a:cubicBezTo>
                    <a:pt x="49" y="152"/>
                    <a:pt x="51" y="155"/>
                    <a:pt x="55" y="155"/>
                  </a:cubicBezTo>
                  <a:cubicBezTo>
                    <a:pt x="170" y="155"/>
                    <a:pt x="170" y="155"/>
                    <a:pt x="170" y="155"/>
                  </a:cubicBezTo>
                  <a:cubicBezTo>
                    <a:pt x="173" y="155"/>
                    <a:pt x="175" y="152"/>
                    <a:pt x="175" y="149"/>
                  </a:cubicBezTo>
                  <a:cubicBezTo>
                    <a:pt x="175" y="146"/>
                    <a:pt x="173" y="143"/>
                    <a:pt x="170" y="143"/>
                  </a:cubicBezTo>
                  <a:close/>
                </a:path>
              </a:pathLst>
            </a:custGeom>
            <a:solidFill>
              <a:srgbClr val="F8C002"/>
            </a:solidFill>
            <a:ln>
              <a:solidFill>
                <a:schemeClr val="accent1">
                  <a:lumMod val="75000"/>
                </a:schemeClr>
              </a:solidFill>
            </a:ln>
          </p:spPr>
          <p:txBody>
            <a:bodyPr vert="horz" wrap="square" lIns="121920" tIns="60960" rIns="121920" bIns="60960" numCol="1" anchor="t" anchorCtr="0" compatLnSpc="1"/>
            <a:lstStyle/>
            <a:p>
              <a:endParaRPr lang="zh-CN" altLang="en-US" sz="1867">
                <a:solidFill>
                  <a:schemeClr val="tx1">
                    <a:lumMod val="85000"/>
                    <a:lumOff val="15000"/>
                  </a:schemeClr>
                </a:solidFill>
              </a:endParaRPr>
            </a:p>
          </p:txBody>
        </p:sp>
      </p:grpSp>
      <p:grpSp>
        <p:nvGrpSpPr>
          <p:cNvPr id="52" name="ïṣḷîdè"/>
          <p:cNvGrpSpPr/>
          <p:nvPr/>
        </p:nvGrpSpPr>
        <p:grpSpPr>
          <a:xfrm>
            <a:off x="4441312" y="1464270"/>
            <a:ext cx="908685" cy="952657"/>
            <a:chOff x="4196780" y="2834333"/>
            <a:chExt cx="1458180" cy="1663040"/>
          </a:xfrm>
          <a:solidFill>
            <a:srgbClr val="F8C002"/>
          </a:solidFill>
        </p:grpSpPr>
        <p:sp>
          <p:nvSpPr>
            <p:cNvPr id="53" name="iṥḷîḓê"/>
            <p:cNvSpPr/>
            <p:nvPr/>
          </p:nvSpPr>
          <p:spPr bwMode="auto">
            <a:xfrm>
              <a:off x="4196780" y="2834333"/>
              <a:ext cx="1458180" cy="1663040"/>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867">
                <a:latin typeface="Arial" panose="020B0604020202020204" pitchFamily="34" charset="0"/>
                <a:cs typeface="Arial" panose="020B0604020202020204" pitchFamily="34" charset="0"/>
              </a:endParaRPr>
            </a:p>
          </p:txBody>
        </p:sp>
        <p:sp>
          <p:nvSpPr>
            <p:cNvPr id="54" name="íş1íḑè"/>
            <p:cNvSpPr>
              <a:spLocks noChangeAspect="1"/>
            </p:cNvSpPr>
            <p:nvPr/>
          </p:nvSpPr>
          <p:spPr bwMode="auto">
            <a:xfrm>
              <a:off x="4660320" y="3439028"/>
              <a:ext cx="531100" cy="453650"/>
            </a:xfrm>
            <a:custGeom>
              <a:avLst/>
              <a:gdLst>
                <a:gd name="T0" fmla="*/ 48 w 48"/>
                <a:gd name="T1" fmla="*/ 38 h 41"/>
                <a:gd name="T2" fmla="*/ 45 w 48"/>
                <a:gd name="T3" fmla="*/ 41 h 41"/>
                <a:gd name="T4" fmla="*/ 37 w 48"/>
                <a:gd name="T5" fmla="*/ 41 h 41"/>
                <a:gd name="T6" fmla="*/ 34 w 48"/>
                <a:gd name="T7" fmla="*/ 38 h 41"/>
                <a:gd name="T8" fmla="*/ 34 w 48"/>
                <a:gd name="T9" fmla="*/ 30 h 41"/>
                <a:gd name="T10" fmla="*/ 37 w 48"/>
                <a:gd name="T11" fmla="*/ 27 h 41"/>
                <a:gd name="T12" fmla="*/ 39 w 48"/>
                <a:gd name="T13" fmla="*/ 27 h 41"/>
                <a:gd name="T14" fmla="*/ 39 w 48"/>
                <a:gd name="T15" fmla="*/ 22 h 41"/>
                <a:gd name="T16" fmla="*/ 25 w 48"/>
                <a:gd name="T17" fmla="*/ 22 h 41"/>
                <a:gd name="T18" fmla="*/ 25 w 48"/>
                <a:gd name="T19" fmla="*/ 27 h 41"/>
                <a:gd name="T20" fmla="*/ 28 w 48"/>
                <a:gd name="T21" fmla="*/ 27 h 41"/>
                <a:gd name="T22" fmla="*/ 31 w 48"/>
                <a:gd name="T23" fmla="*/ 30 h 41"/>
                <a:gd name="T24" fmla="*/ 31 w 48"/>
                <a:gd name="T25" fmla="*/ 38 h 41"/>
                <a:gd name="T26" fmla="*/ 28 w 48"/>
                <a:gd name="T27" fmla="*/ 41 h 41"/>
                <a:gd name="T28" fmla="*/ 19 w 48"/>
                <a:gd name="T29" fmla="*/ 41 h 41"/>
                <a:gd name="T30" fmla="*/ 17 w 48"/>
                <a:gd name="T31" fmla="*/ 38 h 41"/>
                <a:gd name="T32" fmla="*/ 17 w 48"/>
                <a:gd name="T33" fmla="*/ 30 h 41"/>
                <a:gd name="T34" fmla="*/ 19 w 48"/>
                <a:gd name="T35" fmla="*/ 27 h 41"/>
                <a:gd name="T36" fmla="*/ 22 w 48"/>
                <a:gd name="T37" fmla="*/ 27 h 41"/>
                <a:gd name="T38" fmla="*/ 22 w 48"/>
                <a:gd name="T39" fmla="*/ 22 h 41"/>
                <a:gd name="T40" fmla="*/ 8 w 48"/>
                <a:gd name="T41" fmla="*/ 22 h 41"/>
                <a:gd name="T42" fmla="*/ 8 w 48"/>
                <a:gd name="T43" fmla="*/ 27 h 41"/>
                <a:gd name="T44" fmla="*/ 11 w 48"/>
                <a:gd name="T45" fmla="*/ 27 h 41"/>
                <a:gd name="T46" fmla="*/ 13 w 48"/>
                <a:gd name="T47" fmla="*/ 30 h 41"/>
                <a:gd name="T48" fmla="*/ 13 w 48"/>
                <a:gd name="T49" fmla="*/ 38 h 41"/>
                <a:gd name="T50" fmla="*/ 11 w 48"/>
                <a:gd name="T51" fmla="*/ 41 h 41"/>
                <a:gd name="T52" fmla="*/ 2 w 48"/>
                <a:gd name="T53" fmla="*/ 41 h 41"/>
                <a:gd name="T54" fmla="*/ 0 w 48"/>
                <a:gd name="T55" fmla="*/ 38 h 41"/>
                <a:gd name="T56" fmla="*/ 0 w 48"/>
                <a:gd name="T57" fmla="*/ 30 h 41"/>
                <a:gd name="T58" fmla="*/ 2 w 48"/>
                <a:gd name="T59" fmla="*/ 27 h 41"/>
                <a:gd name="T60" fmla="*/ 5 w 48"/>
                <a:gd name="T61" fmla="*/ 27 h 41"/>
                <a:gd name="T62" fmla="*/ 5 w 48"/>
                <a:gd name="T63" fmla="*/ 22 h 41"/>
                <a:gd name="T64" fmla="*/ 8 w 48"/>
                <a:gd name="T65" fmla="*/ 19 h 41"/>
                <a:gd name="T66" fmla="*/ 22 w 48"/>
                <a:gd name="T67" fmla="*/ 19 h 41"/>
                <a:gd name="T68" fmla="*/ 22 w 48"/>
                <a:gd name="T69" fmla="*/ 13 h 41"/>
                <a:gd name="T70" fmla="*/ 19 w 48"/>
                <a:gd name="T71" fmla="*/ 13 h 41"/>
                <a:gd name="T72" fmla="*/ 17 w 48"/>
                <a:gd name="T73" fmla="*/ 11 h 41"/>
                <a:gd name="T74" fmla="*/ 17 w 48"/>
                <a:gd name="T75" fmla="*/ 2 h 41"/>
                <a:gd name="T76" fmla="*/ 19 w 48"/>
                <a:gd name="T77" fmla="*/ 0 h 41"/>
                <a:gd name="T78" fmla="*/ 28 w 48"/>
                <a:gd name="T79" fmla="*/ 0 h 41"/>
                <a:gd name="T80" fmla="*/ 31 w 48"/>
                <a:gd name="T81" fmla="*/ 2 h 41"/>
                <a:gd name="T82" fmla="*/ 31 w 48"/>
                <a:gd name="T83" fmla="*/ 11 h 41"/>
                <a:gd name="T84" fmla="*/ 28 w 48"/>
                <a:gd name="T85" fmla="*/ 13 h 41"/>
                <a:gd name="T86" fmla="*/ 25 w 48"/>
                <a:gd name="T87" fmla="*/ 13 h 41"/>
                <a:gd name="T88" fmla="*/ 25 w 48"/>
                <a:gd name="T89" fmla="*/ 19 h 41"/>
                <a:gd name="T90" fmla="*/ 39 w 48"/>
                <a:gd name="T91" fmla="*/ 19 h 41"/>
                <a:gd name="T92" fmla="*/ 43 w 48"/>
                <a:gd name="T93" fmla="*/ 22 h 41"/>
                <a:gd name="T94" fmla="*/ 43 w 48"/>
                <a:gd name="T95" fmla="*/ 27 h 41"/>
                <a:gd name="T96" fmla="*/ 45 w 48"/>
                <a:gd name="T97" fmla="*/ 27 h 41"/>
                <a:gd name="T98" fmla="*/ 48 w 48"/>
                <a:gd name="T99" fmla="*/ 30 h 41"/>
                <a:gd name="T100" fmla="*/ 48 w 48"/>
                <a:gd name="T101"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 h="41">
                  <a:moveTo>
                    <a:pt x="48" y="38"/>
                  </a:moveTo>
                  <a:cubicBezTo>
                    <a:pt x="48" y="40"/>
                    <a:pt x="47" y="41"/>
                    <a:pt x="45" y="41"/>
                  </a:cubicBezTo>
                  <a:cubicBezTo>
                    <a:pt x="37" y="41"/>
                    <a:pt x="37" y="41"/>
                    <a:pt x="37" y="41"/>
                  </a:cubicBezTo>
                  <a:cubicBezTo>
                    <a:pt x="35" y="41"/>
                    <a:pt x="34" y="40"/>
                    <a:pt x="34" y="38"/>
                  </a:cubicBezTo>
                  <a:cubicBezTo>
                    <a:pt x="34" y="30"/>
                    <a:pt x="34" y="30"/>
                    <a:pt x="34" y="30"/>
                  </a:cubicBezTo>
                  <a:cubicBezTo>
                    <a:pt x="34" y="28"/>
                    <a:pt x="35" y="27"/>
                    <a:pt x="37" y="27"/>
                  </a:cubicBezTo>
                  <a:cubicBezTo>
                    <a:pt x="39" y="27"/>
                    <a:pt x="39" y="27"/>
                    <a:pt x="39" y="27"/>
                  </a:cubicBezTo>
                  <a:cubicBezTo>
                    <a:pt x="39" y="22"/>
                    <a:pt x="39" y="22"/>
                    <a:pt x="39" y="22"/>
                  </a:cubicBezTo>
                  <a:cubicBezTo>
                    <a:pt x="25" y="22"/>
                    <a:pt x="25" y="22"/>
                    <a:pt x="25" y="22"/>
                  </a:cubicBezTo>
                  <a:cubicBezTo>
                    <a:pt x="25" y="27"/>
                    <a:pt x="25" y="27"/>
                    <a:pt x="25" y="27"/>
                  </a:cubicBezTo>
                  <a:cubicBezTo>
                    <a:pt x="28" y="27"/>
                    <a:pt x="28" y="27"/>
                    <a:pt x="28" y="27"/>
                  </a:cubicBezTo>
                  <a:cubicBezTo>
                    <a:pt x="29" y="27"/>
                    <a:pt x="31" y="28"/>
                    <a:pt x="31" y="30"/>
                  </a:cubicBezTo>
                  <a:cubicBezTo>
                    <a:pt x="31" y="38"/>
                    <a:pt x="31" y="38"/>
                    <a:pt x="31" y="38"/>
                  </a:cubicBezTo>
                  <a:cubicBezTo>
                    <a:pt x="31" y="40"/>
                    <a:pt x="29" y="41"/>
                    <a:pt x="28" y="41"/>
                  </a:cubicBezTo>
                  <a:cubicBezTo>
                    <a:pt x="19" y="41"/>
                    <a:pt x="19" y="41"/>
                    <a:pt x="19" y="41"/>
                  </a:cubicBezTo>
                  <a:cubicBezTo>
                    <a:pt x="18" y="41"/>
                    <a:pt x="17" y="40"/>
                    <a:pt x="17" y="38"/>
                  </a:cubicBezTo>
                  <a:cubicBezTo>
                    <a:pt x="17" y="30"/>
                    <a:pt x="17" y="30"/>
                    <a:pt x="17" y="30"/>
                  </a:cubicBezTo>
                  <a:cubicBezTo>
                    <a:pt x="17" y="28"/>
                    <a:pt x="18" y="27"/>
                    <a:pt x="19" y="27"/>
                  </a:cubicBezTo>
                  <a:cubicBezTo>
                    <a:pt x="22" y="27"/>
                    <a:pt x="22" y="27"/>
                    <a:pt x="22" y="27"/>
                  </a:cubicBezTo>
                  <a:cubicBezTo>
                    <a:pt x="22" y="22"/>
                    <a:pt x="22" y="22"/>
                    <a:pt x="22" y="22"/>
                  </a:cubicBezTo>
                  <a:cubicBezTo>
                    <a:pt x="8" y="22"/>
                    <a:pt x="8" y="22"/>
                    <a:pt x="8" y="22"/>
                  </a:cubicBezTo>
                  <a:cubicBezTo>
                    <a:pt x="8" y="27"/>
                    <a:pt x="8" y="27"/>
                    <a:pt x="8" y="27"/>
                  </a:cubicBezTo>
                  <a:cubicBezTo>
                    <a:pt x="11" y="27"/>
                    <a:pt x="11" y="27"/>
                    <a:pt x="11" y="27"/>
                  </a:cubicBezTo>
                  <a:cubicBezTo>
                    <a:pt x="12" y="27"/>
                    <a:pt x="13" y="28"/>
                    <a:pt x="13" y="30"/>
                  </a:cubicBezTo>
                  <a:cubicBezTo>
                    <a:pt x="13" y="38"/>
                    <a:pt x="13" y="38"/>
                    <a:pt x="13" y="38"/>
                  </a:cubicBezTo>
                  <a:cubicBezTo>
                    <a:pt x="13" y="40"/>
                    <a:pt x="12" y="41"/>
                    <a:pt x="11" y="41"/>
                  </a:cubicBezTo>
                  <a:cubicBezTo>
                    <a:pt x="2" y="41"/>
                    <a:pt x="2" y="41"/>
                    <a:pt x="2" y="41"/>
                  </a:cubicBezTo>
                  <a:cubicBezTo>
                    <a:pt x="1" y="41"/>
                    <a:pt x="0" y="40"/>
                    <a:pt x="0" y="38"/>
                  </a:cubicBezTo>
                  <a:cubicBezTo>
                    <a:pt x="0" y="30"/>
                    <a:pt x="0" y="30"/>
                    <a:pt x="0" y="30"/>
                  </a:cubicBezTo>
                  <a:cubicBezTo>
                    <a:pt x="0" y="28"/>
                    <a:pt x="1" y="27"/>
                    <a:pt x="2" y="27"/>
                  </a:cubicBezTo>
                  <a:cubicBezTo>
                    <a:pt x="5" y="27"/>
                    <a:pt x="5" y="27"/>
                    <a:pt x="5" y="27"/>
                  </a:cubicBezTo>
                  <a:cubicBezTo>
                    <a:pt x="5" y="22"/>
                    <a:pt x="5" y="22"/>
                    <a:pt x="5" y="22"/>
                  </a:cubicBezTo>
                  <a:cubicBezTo>
                    <a:pt x="5" y="20"/>
                    <a:pt x="6" y="19"/>
                    <a:pt x="8" y="19"/>
                  </a:cubicBezTo>
                  <a:cubicBezTo>
                    <a:pt x="22" y="19"/>
                    <a:pt x="22" y="19"/>
                    <a:pt x="22" y="19"/>
                  </a:cubicBezTo>
                  <a:cubicBezTo>
                    <a:pt x="22" y="13"/>
                    <a:pt x="22" y="13"/>
                    <a:pt x="22" y="13"/>
                  </a:cubicBezTo>
                  <a:cubicBezTo>
                    <a:pt x="19" y="13"/>
                    <a:pt x="19" y="13"/>
                    <a:pt x="19" y="13"/>
                  </a:cubicBezTo>
                  <a:cubicBezTo>
                    <a:pt x="18" y="13"/>
                    <a:pt x="17" y="12"/>
                    <a:pt x="17" y="11"/>
                  </a:cubicBezTo>
                  <a:cubicBezTo>
                    <a:pt x="17" y="2"/>
                    <a:pt x="17" y="2"/>
                    <a:pt x="17" y="2"/>
                  </a:cubicBezTo>
                  <a:cubicBezTo>
                    <a:pt x="17" y="1"/>
                    <a:pt x="18" y="0"/>
                    <a:pt x="19" y="0"/>
                  </a:cubicBezTo>
                  <a:cubicBezTo>
                    <a:pt x="28" y="0"/>
                    <a:pt x="28" y="0"/>
                    <a:pt x="28" y="0"/>
                  </a:cubicBezTo>
                  <a:cubicBezTo>
                    <a:pt x="29" y="0"/>
                    <a:pt x="31" y="1"/>
                    <a:pt x="31" y="2"/>
                  </a:cubicBezTo>
                  <a:cubicBezTo>
                    <a:pt x="31" y="11"/>
                    <a:pt x="31" y="11"/>
                    <a:pt x="31" y="11"/>
                  </a:cubicBezTo>
                  <a:cubicBezTo>
                    <a:pt x="31" y="12"/>
                    <a:pt x="29" y="13"/>
                    <a:pt x="28" y="13"/>
                  </a:cubicBezTo>
                  <a:cubicBezTo>
                    <a:pt x="25" y="13"/>
                    <a:pt x="25" y="13"/>
                    <a:pt x="25" y="13"/>
                  </a:cubicBezTo>
                  <a:cubicBezTo>
                    <a:pt x="25" y="19"/>
                    <a:pt x="25" y="19"/>
                    <a:pt x="25" y="19"/>
                  </a:cubicBezTo>
                  <a:cubicBezTo>
                    <a:pt x="39" y="19"/>
                    <a:pt x="39" y="19"/>
                    <a:pt x="39" y="19"/>
                  </a:cubicBezTo>
                  <a:cubicBezTo>
                    <a:pt x="41" y="19"/>
                    <a:pt x="43" y="20"/>
                    <a:pt x="43" y="22"/>
                  </a:cubicBezTo>
                  <a:cubicBezTo>
                    <a:pt x="43" y="27"/>
                    <a:pt x="43" y="27"/>
                    <a:pt x="43" y="27"/>
                  </a:cubicBezTo>
                  <a:cubicBezTo>
                    <a:pt x="45" y="27"/>
                    <a:pt x="45" y="27"/>
                    <a:pt x="45" y="27"/>
                  </a:cubicBezTo>
                  <a:cubicBezTo>
                    <a:pt x="47" y="27"/>
                    <a:pt x="48" y="28"/>
                    <a:pt x="48" y="30"/>
                  </a:cubicBezTo>
                  <a:lnTo>
                    <a:pt x="48" y="38"/>
                  </a:lnTo>
                  <a:close/>
                </a:path>
              </a:pathLst>
            </a:custGeom>
            <a:grpFill/>
            <a:ln>
              <a:solidFill>
                <a:schemeClr val="accent1">
                  <a:lumMod val="75000"/>
                </a:schemeClr>
              </a:solidFill>
            </a:ln>
          </p:spPr>
          <p:txBody>
            <a:bodyPr anchor="ctr"/>
            <a:lstStyle/>
            <a:p>
              <a:pPr algn="ctr"/>
              <a:endParaRPr sz="1867">
                <a:latin typeface="Arial" panose="020B0604020202020204" pitchFamily="34" charset="0"/>
                <a:cs typeface="Arial" panose="020B0604020202020204" pitchFamily="34" charset="0"/>
              </a:endParaRPr>
            </a:p>
          </p:txBody>
        </p:sp>
      </p:grpSp>
      <p:sp>
        <p:nvSpPr>
          <p:cNvPr id="55" name="文本框 2"/>
          <p:cNvSpPr txBox="1"/>
          <p:nvPr/>
        </p:nvSpPr>
        <p:spPr>
          <a:xfrm>
            <a:off x="1446723" y="2483587"/>
            <a:ext cx="2209407" cy="666977"/>
          </a:xfrm>
          <a:prstGeom prst="rect">
            <a:avLst/>
          </a:prstGeom>
          <a:noFill/>
        </p:spPr>
        <p:txBody>
          <a:bodyPr wrap="square" rtlCol="0">
            <a:spAutoFit/>
          </a:bodyPr>
          <a:lstStyle/>
          <a:p>
            <a:pPr algn="ctr" fontAlgn="auto">
              <a:lnSpc>
                <a:spcPct val="100000"/>
              </a:lnSpc>
            </a:pP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Các</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kiểu</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dữ</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liệu</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cơ</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bản</a:t>
            </a:r>
            <a:endParaRPr lang="zh-CN" altLang="en-US"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sp>
        <p:nvSpPr>
          <p:cNvPr id="57" name="文本框 11"/>
          <p:cNvSpPr txBox="1"/>
          <p:nvPr/>
        </p:nvSpPr>
        <p:spPr>
          <a:xfrm>
            <a:off x="3854822" y="2483587"/>
            <a:ext cx="2209407" cy="379656"/>
          </a:xfrm>
          <a:prstGeom prst="rect">
            <a:avLst/>
          </a:prstGeom>
          <a:noFill/>
        </p:spPr>
        <p:txBody>
          <a:bodyPr wrap="square" rtlCol="0">
            <a:spAutoFit/>
          </a:bodyPr>
          <a:lstStyle/>
          <a:p>
            <a:pPr algn="ctr" fontAlgn="auto">
              <a:lnSpc>
                <a:spcPct val="100000"/>
              </a:lnSpc>
            </a:pP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Khai</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báo</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biến</a:t>
            </a:r>
            <a:endParaRPr lang="zh-CN" altLang="en-US"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sp>
        <p:nvSpPr>
          <p:cNvPr id="59" name="文本框 18"/>
          <p:cNvSpPr txBox="1"/>
          <p:nvPr/>
        </p:nvSpPr>
        <p:spPr>
          <a:xfrm>
            <a:off x="6064228" y="2483587"/>
            <a:ext cx="2531259" cy="379656"/>
          </a:xfrm>
          <a:prstGeom prst="rect">
            <a:avLst/>
          </a:prstGeom>
          <a:noFill/>
        </p:spPr>
        <p:txBody>
          <a:bodyPr wrap="square" rtlCol="0">
            <a:spAutoFit/>
          </a:bodyPr>
          <a:lstStyle/>
          <a:p>
            <a:pPr algn="ctr" fontAlgn="auto">
              <a:lnSpc>
                <a:spcPct val="100000"/>
              </a:lnSpc>
            </a:pP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Phép</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gán</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dữ</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liệu</a:t>
            </a:r>
            <a:endParaRPr lang="zh-CN" altLang="en-US"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grpSp>
        <p:nvGrpSpPr>
          <p:cNvPr id="61" name="Group 60"/>
          <p:cNvGrpSpPr/>
          <p:nvPr/>
        </p:nvGrpSpPr>
        <p:grpSpPr>
          <a:xfrm>
            <a:off x="2072760" y="1464270"/>
            <a:ext cx="908685" cy="952657"/>
            <a:chOff x="1885950" y="2309572"/>
            <a:chExt cx="1313180" cy="1497965"/>
          </a:xfrm>
        </p:grpSpPr>
        <p:sp>
          <p:nvSpPr>
            <p:cNvPr id="62" name="íṥ1íḋè"/>
            <p:cNvSpPr/>
            <p:nvPr/>
          </p:nvSpPr>
          <p:spPr bwMode="auto">
            <a:xfrm>
              <a:off x="1885950" y="2309572"/>
              <a:ext cx="1313180" cy="1497965"/>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867">
                <a:latin typeface="Arial" panose="020B0604020202020204" pitchFamily="34" charset="0"/>
                <a:cs typeface="Arial" panose="020B0604020202020204" pitchFamily="34" charset="0"/>
              </a:endParaRPr>
            </a:p>
          </p:txBody>
        </p:sp>
        <p:sp>
          <p:nvSpPr>
            <p:cNvPr id="63" name="Freeform 8"/>
            <p:cNvSpPr>
              <a:spLocks noEditPoints="1"/>
            </p:cNvSpPr>
            <p:nvPr/>
          </p:nvSpPr>
          <p:spPr bwMode="auto">
            <a:xfrm>
              <a:off x="2276192" y="2812664"/>
              <a:ext cx="531661" cy="512257"/>
            </a:xfrm>
            <a:custGeom>
              <a:avLst/>
              <a:gdLst>
                <a:gd name="T0" fmla="*/ 139 w 258"/>
                <a:gd name="T1" fmla="*/ 8 h 248"/>
                <a:gd name="T2" fmla="*/ 165 w 258"/>
                <a:gd name="T3" fmla="*/ 88 h 248"/>
                <a:gd name="T4" fmla="*/ 248 w 258"/>
                <a:gd name="T5" fmla="*/ 88 h 248"/>
                <a:gd name="T6" fmla="*/ 258 w 258"/>
                <a:gd name="T7" fmla="*/ 97 h 248"/>
                <a:gd name="T8" fmla="*/ 254 w 258"/>
                <a:gd name="T9" fmla="*/ 105 h 248"/>
                <a:gd name="T10" fmla="*/ 254 w 258"/>
                <a:gd name="T11" fmla="*/ 105 h 248"/>
                <a:gd name="T12" fmla="*/ 186 w 258"/>
                <a:gd name="T13" fmla="*/ 154 h 248"/>
                <a:gd name="T14" fmla="*/ 212 w 258"/>
                <a:gd name="T15" fmla="*/ 234 h 248"/>
                <a:gd name="T16" fmla="*/ 206 w 258"/>
                <a:gd name="T17" fmla="*/ 246 h 248"/>
                <a:gd name="T18" fmla="*/ 197 w 258"/>
                <a:gd name="T19" fmla="*/ 245 h 248"/>
                <a:gd name="T20" fmla="*/ 129 w 258"/>
                <a:gd name="T21" fmla="*/ 196 h 248"/>
                <a:gd name="T22" fmla="*/ 62 w 258"/>
                <a:gd name="T23" fmla="*/ 245 h 248"/>
                <a:gd name="T24" fmla="*/ 48 w 258"/>
                <a:gd name="T25" fmla="*/ 243 h 248"/>
                <a:gd name="T26" fmla="*/ 47 w 258"/>
                <a:gd name="T27" fmla="*/ 233 h 248"/>
                <a:gd name="T28" fmla="*/ 73 w 258"/>
                <a:gd name="T29" fmla="*/ 154 h 248"/>
                <a:gd name="T30" fmla="*/ 5 w 258"/>
                <a:gd name="T31" fmla="*/ 105 h 248"/>
                <a:gd name="T32" fmla="*/ 3 w 258"/>
                <a:gd name="T33" fmla="*/ 92 h 248"/>
                <a:gd name="T34" fmla="*/ 11 w 258"/>
                <a:gd name="T35" fmla="*/ 88 h 248"/>
                <a:gd name="T36" fmla="*/ 94 w 258"/>
                <a:gd name="T37" fmla="*/ 88 h 248"/>
                <a:gd name="T38" fmla="*/ 120 w 258"/>
                <a:gd name="T39" fmla="*/ 8 h 248"/>
                <a:gd name="T40" fmla="*/ 132 w 258"/>
                <a:gd name="T41" fmla="*/ 2 h 248"/>
                <a:gd name="T42" fmla="*/ 139 w 258"/>
                <a:gd name="T43" fmla="*/ 8 h 248"/>
                <a:gd name="T44" fmla="*/ 139 w 258"/>
                <a:gd name="T45" fmla="*/ 8 h 248"/>
                <a:gd name="T46" fmla="*/ 148 w 258"/>
                <a:gd name="T47" fmla="*/ 101 h 248"/>
                <a:gd name="T48" fmla="*/ 148 w 258"/>
                <a:gd name="T49" fmla="*/ 101 h 248"/>
                <a:gd name="T50" fmla="*/ 129 w 258"/>
                <a:gd name="T51" fmla="*/ 43 h 248"/>
                <a:gd name="T52" fmla="*/ 111 w 258"/>
                <a:gd name="T53" fmla="*/ 100 h 248"/>
                <a:gd name="T54" fmla="*/ 102 w 258"/>
                <a:gd name="T55" fmla="*/ 107 h 248"/>
                <a:gd name="T56" fmla="*/ 41 w 258"/>
                <a:gd name="T57" fmla="*/ 107 h 248"/>
                <a:gd name="T58" fmla="*/ 90 w 258"/>
                <a:gd name="T59" fmla="*/ 143 h 248"/>
                <a:gd name="T60" fmla="*/ 94 w 258"/>
                <a:gd name="T61" fmla="*/ 154 h 248"/>
                <a:gd name="T62" fmla="*/ 75 w 258"/>
                <a:gd name="T63" fmla="*/ 211 h 248"/>
                <a:gd name="T64" fmla="*/ 123 w 258"/>
                <a:gd name="T65" fmla="*/ 176 h 248"/>
                <a:gd name="T66" fmla="*/ 135 w 258"/>
                <a:gd name="T67" fmla="*/ 175 h 248"/>
                <a:gd name="T68" fmla="*/ 184 w 258"/>
                <a:gd name="T69" fmla="*/ 211 h 248"/>
                <a:gd name="T70" fmla="*/ 165 w 258"/>
                <a:gd name="T71" fmla="*/ 154 h 248"/>
                <a:gd name="T72" fmla="*/ 169 w 258"/>
                <a:gd name="T73" fmla="*/ 143 h 248"/>
                <a:gd name="T74" fmla="*/ 217 w 258"/>
                <a:gd name="T75" fmla="*/ 107 h 248"/>
                <a:gd name="T76" fmla="*/ 158 w 258"/>
                <a:gd name="T77" fmla="*/ 107 h 248"/>
                <a:gd name="T78" fmla="*/ 148 w 258"/>
                <a:gd name="T79" fmla="*/ 101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8" h="248">
                  <a:moveTo>
                    <a:pt x="139" y="8"/>
                  </a:moveTo>
                  <a:cubicBezTo>
                    <a:pt x="165" y="88"/>
                    <a:pt x="165" y="88"/>
                    <a:pt x="165" y="88"/>
                  </a:cubicBezTo>
                  <a:cubicBezTo>
                    <a:pt x="248" y="88"/>
                    <a:pt x="248" y="88"/>
                    <a:pt x="248" y="88"/>
                  </a:cubicBezTo>
                  <a:cubicBezTo>
                    <a:pt x="254" y="88"/>
                    <a:pt x="258" y="92"/>
                    <a:pt x="258" y="97"/>
                  </a:cubicBezTo>
                  <a:cubicBezTo>
                    <a:pt x="258" y="101"/>
                    <a:pt x="256" y="104"/>
                    <a:pt x="254" y="105"/>
                  </a:cubicBezTo>
                  <a:cubicBezTo>
                    <a:pt x="254" y="105"/>
                    <a:pt x="254" y="105"/>
                    <a:pt x="254" y="105"/>
                  </a:cubicBezTo>
                  <a:cubicBezTo>
                    <a:pt x="186" y="154"/>
                    <a:pt x="186" y="154"/>
                    <a:pt x="186" y="154"/>
                  </a:cubicBezTo>
                  <a:cubicBezTo>
                    <a:pt x="212" y="234"/>
                    <a:pt x="212" y="234"/>
                    <a:pt x="212" y="234"/>
                  </a:cubicBezTo>
                  <a:cubicBezTo>
                    <a:pt x="214" y="239"/>
                    <a:pt x="211" y="245"/>
                    <a:pt x="206" y="246"/>
                  </a:cubicBezTo>
                  <a:cubicBezTo>
                    <a:pt x="203" y="247"/>
                    <a:pt x="199" y="247"/>
                    <a:pt x="197" y="245"/>
                  </a:cubicBezTo>
                  <a:cubicBezTo>
                    <a:pt x="129" y="196"/>
                    <a:pt x="129" y="196"/>
                    <a:pt x="129" y="196"/>
                  </a:cubicBezTo>
                  <a:cubicBezTo>
                    <a:pt x="62" y="245"/>
                    <a:pt x="62" y="245"/>
                    <a:pt x="62" y="245"/>
                  </a:cubicBezTo>
                  <a:cubicBezTo>
                    <a:pt x="57" y="248"/>
                    <a:pt x="51" y="247"/>
                    <a:pt x="48" y="243"/>
                  </a:cubicBezTo>
                  <a:cubicBezTo>
                    <a:pt x="46" y="240"/>
                    <a:pt x="46" y="236"/>
                    <a:pt x="47" y="233"/>
                  </a:cubicBezTo>
                  <a:cubicBezTo>
                    <a:pt x="73" y="154"/>
                    <a:pt x="73" y="154"/>
                    <a:pt x="73" y="154"/>
                  </a:cubicBezTo>
                  <a:cubicBezTo>
                    <a:pt x="5" y="105"/>
                    <a:pt x="5" y="105"/>
                    <a:pt x="5" y="105"/>
                  </a:cubicBezTo>
                  <a:cubicBezTo>
                    <a:pt x="1" y="102"/>
                    <a:pt x="0" y="96"/>
                    <a:pt x="3" y="92"/>
                  </a:cubicBezTo>
                  <a:cubicBezTo>
                    <a:pt x="5" y="89"/>
                    <a:pt x="8" y="88"/>
                    <a:pt x="11" y="88"/>
                  </a:cubicBezTo>
                  <a:cubicBezTo>
                    <a:pt x="94" y="88"/>
                    <a:pt x="94" y="88"/>
                    <a:pt x="94" y="88"/>
                  </a:cubicBezTo>
                  <a:cubicBezTo>
                    <a:pt x="120" y="8"/>
                    <a:pt x="120" y="8"/>
                    <a:pt x="120" y="8"/>
                  </a:cubicBezTo>
                  <a:cubicBezTo>
                    <a:pt x="122" y="3"/>
                    <a:pt x="127" y="0"/>
                    <a:pt x="132" y="2"/>
                  </a:cubicBezTo>
                  <a:cubicBezTo>
                    <a:pt x="136" y="3"/>
                    <a:pt x="138" y="5"/>
                    <a:pt x="139" y="8"/>
                  </a:cubicBezTo>
                  <a:cubicBezTo>
                    <a:pt x="139" y="8"/>
                    <a:pt x="139" y="8"/>
                    <a:pt x="139" y="8"/>
                  </a:cubicBezTo>
                  <a:close/>
                  <a:moveTo>
                    <a:pt x="148" y="101"/>
                  </a:moveTo>
                  <a:cubicBezTo>
                    <a:pt x="148" y="101"/>
                    <a:pt x="148" y="101"/>
                    <a:pt x="148" y="101"/>
                  </a:cubicBezTo>
                  <a:cubicBezTo>
                    <a:pt x="129" y="43"/>
                    <a:pt x="129" y="43"/>
                    <a:pt x="129" y="43"/>
                  </a:cubicBezTo>
                  <a:cubicBezTo>
                    <a:pt x="111" y="100"/>
                    <a:pt x="111" y="100"/>
                    <a:pt x="111" y="100"/>
                  </a:cubicBezTo>
                  <a:cubicBezTo>
                    <a:pt x="110" y="104"/>
                    <a:pt x="106" y="107"/>
                    <a:pt x="102" y="107"/>
                  </a:cubicBezTo>
                  <a:cubicBezTo>
                    <a:pt x="41" y="107"/>
                    <a:pt x="41" y="107"/>
                    <a:pt x="41" y="107"/>
                  </a:cubicBezTo>
                  <a:cubicBezTo>
                    <a:pt x="90" y="143"/>
                    <a:pt x="90" y="143"/>
                    <a:pt x="90" y="143"/>
                  </a:cubicBezTo>
                  <a:cubicBezTo>
                    <a:pt x="93" y="145"/>
                    <a:pt x="95" y="149"/>
                    <a:pt x="94" y="154"/>
                  </a:cubicBezTo>
                  <a:cubicBezTo>
                    <a:pt x="75" y="211"/>
                    <a:pt x="75" y="211"/>
                    <a:pt x="75" y="211"/>
                  </a:cubicBezTo>
                  <a:cubicBezTo>
                    <a:pt x="123" y="176"/>
                    <a:pt x="123" y="176"/>
                    <a:pt x="123" y="176"/>
                  </a:cubicBezTo>
                  <a:cubicBezTo>
                    <a:pt x="127" y="173"/>
                    <a:pt x="132" y="173"/>
                    <a:pt x="135" y="175"/>
                  </a:cubicBezTo>
                  <a:cubicBezTo>
                    <a:pt x="184" y="211"/>
                    <a:pt x="184" y="211"/>
                    <a:pt x="184" y="211"/>
                  </a:cubicBezTo>
                  <a:cubicBezTo>
                    <a:pt x="165" y="154"/>
                    <a:pt x="165" y="154"/>
                    <a:pt x="165" y="154"/>
                  </a:cubicBezTo>
                  <a:cubicBezTo>
                    <a:pt x="164" y="150"/>
                    <a:pt x="165" y="145"/>
                    <a:pt x="169" y="143"/>
                  </a:cubicBezTo>
                  <a:cubicBezTo>
                    <a:pt x="217" y="107"/>
                    <a:pt x="217" y="107"/>
                    <a:pt x="217" y="107"/>
                  </a:cubicBezTo>
                  <a:cubicBezTo>
                    <a:pt x="158" y="107"/>
                    <a:pt x="158" y="107"/>
                    <a:pt x="158" y="107"/>
                  </a:cubicBezTo>
                  <a:cubicBezTo>
                    <a:pt x="154" y="108"/>
                    <a:pt x="149" y="105"/>
                    <a:pt x="148" y="101"/>
                  </a:cubicBezTo>
                  <a:close/>
                </a:path>
              </a:pathLst>
            </a:custGeom>
            <a:solidFill>
              <a:srgbClr val="F8C002"/>
            </a:solidFill>
            <a:ln>
              <a:solidFill>
                <a:schemeClr val="accent1">
                  <a:lumMod val="75000"/>
                </a:schemeClr>
              </a:solidFill>
            </a:ln>
          </p:spPr>
          <p:txBody>
            <a:bodyPr vert="horz" wrap="square" lIns="121920" tIns="60960" rIns="121920" bIns="60960" numCol="1" anchor="t" anchorCtr="0" compatLnSpc="1"/>
            <a:lstStyle/>
            <a:p>
              <a:endParaRPr lang="zh-CN" altLang="en-US" sz="1867">
                <a:solidFill>
                  <a:schemeClr val="tx1">
                    <a:lumMod val="85000"/>
                    <a:lumOff val="15000"/>
                  </a:schemeClr>
                </a:solidFill>
              </a:endParaRPr>
            </a:p>
          </p:txBody>
        </p:sp>
      </p:grpSp>
      <p:grpSp>
        <p:nvGrpSpPr>
          <p:cNvPr id="64" name="Group 63"/>
          <p:cNvGrpSpPr/>
          <p:nvPr/>
        </p:nvGrpSpPr>
        <p:grpSpPr>
          <a:xfrm>
            <a:off x="6796526" y="1464905"/>
            <a:ext cx="908685" cy="952657"/>
            <a:chOff x="6609715" y="2310207"/>
            <a:chExt cx="1313180" cy="1497965"/>
          </a:xfrm>
        </p:grpSpPr>
        <p:sp>
          <p:nvSpPr>
            <p:cNvPr id="65" name="íślide"/>
            <p:cNvSpPr/>
            <p:nvPr/>
          </p:nvSpPr>
          <p:spPr bwMode="auto">
            <a:xfrm>
              <a:off x="6609715" y="2310207"/>
              <a:ext cx="1313180" cy="1497965"/>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867">
                <a:latin typeface="Arial" panose="020B0604020202020204" pitchFamily="34" charset="0"/>
                <a:cs typeface="Arial" panose="020B0604020202020204" pitchFamily="34" charset="0"/>
              </a:endParaRPr>
            </a:p>
          </p:txBody>
        </p:sp>
        <p:sp>
          <p:nvSpPr>
            <p:cNvPr id="66" name="Freeform 7"/>
            <p:cNvSpPr>
              <a:spLocks noEditPoints="1"/>
            </p:cNvSpPr>
            <p:nvPr/>
          </p:nvSpPr>
          <p:spPr bwMode="auto">
            <a:xfrm>
              <a:off x="7045614" y="2794192"/>
              <a:ext cx="472786" cy="541878"/>
            </a:xfrm>
            <a:custGeom>
              <a:avLst/>
              <a:gdLst>
                <a:gd name="T0" fmla="*/ 55 w 225"/>
                <a:gd name="T1" fmla="*/ 185 h 257"/>
                <a:gd name="T2" fmla="*/ 55 w 225"/>
                <a:gd name="T3" fmla="*/ 197 h 257"/>
                <a:gd name="T4" fmla="*/ 175 w 225"/>
                <a:gd name="T5" fmla="*/ 190 h 257"/>
                <a:gd name="T6" fmla="*/ 222 w 225"/>
                <a:gd name="T7" fmla="*/ 74 h 257"/>
                <a:gd name="T8" fmla="*/ 150 w 225"/>
                <a:gd name="T9" fmla="*/ 3 h 257"/>
                <a:gd name="T10" fmla="*/ 26 w 225"/>
                <a:gd name="T11" fmla="*/ 0 h 257"/>
                <a:gd name="T12" fmla="*/ 0 w 225"/>
                <a:gd name="T13" fmla="*/ 26 h 257"/>
                <a:gd name="T14" fmla="*/ 7 w 225"/>
                <a:gd name="T15" fmla="*/ 249 h 257"/>
                <a:gd name="T16" fmla="*/ 26 w 225"/>
                <a:gd name="T17" fmla="*/ 257 h 257"/>
                <a:gd name="T18" fmla="*/ 217 w 225"/>
                <a:gd name="T19" fmla="*/ 249 h 257"/>
                <a:gd name="T20" fmla="*/ 217 w 225"/>
                <a:gd name="T21" fmla="*/ 249 h 257"/>
                <a:gd name="T22" fmla="*/ 225 w 225"/>
                <a:gd name="T23" fmla="*/ 81 h 257"/>
                <a:gd name="T24" fmla="*/ 149 w 225"/>
                <a:gd name="T25" fmla="*/ 29 h 257"/>
                <a:gd name="T26" fmla="*/ 195 w 225"/>
                <a:gd name="T27" fmla="*/ 75 h 257"/>
                <a:gd name="T28" fmla="*/ 152 w 225"/>
                <a:gd name="T29" fmla="*/ 72 h 257"/>
                <a:gd name="T30" fmla="*/ 149 w 225"/>
                <a:gd name="T31" fmla="*/ 64 h 257"/>
                <a:gd name="T32" fmla="*/ 205 w 225"/>
                <a:gd name="T33" fmla="*/ 230 h 257"/>
                <a:gd name="T34" fmla="*/ 203 w 225"/>
                <a:gd name="T35" fmla="*/ 235 h 257"/>
                <a:gd name="T36" fmla="*/ 198 w 225"/>
                <a:gd name="T37" fmla="*/ 237 h 257"/>
                <a:gd name="T38" fmla="*/ 21 w 225"/>
                <a:gd name="T39" fmla="*/ 235 h 257"/>
                <a:gd name="T40" fmla="*/ 19 w 225"/>
                <a:gd name="T41" fmla="*/ 26 h 257"/>
                <a:gd name="T42" fmla="*/ 26 w 225"/>
                <a:gd name="T43" fmla="*/ 20 h 257"/>
                <a:gd name="T44" fmla="*/ 137 w 225"/>
                <a:gd name="T45" fmla="*/ 64 h 257"/>
                <a:gd name="T46" fmla="*/ 144 w 225"/>
                <a:gd name="T47" fmla="*/ 80 h 257"/>
                <a:gd name="T48" fmla="*/ 205 w 225"/>
                <a:gd name="T49" fmla="*/ 87 h 257"/>
                <a:gd name="T50" fmla="*/ 49 w 225"/>
                <a:gd name="T51" fmla="*/ 107 h 257"/>
                <a:gd name="T52" fmla="*/ 55 w 225"/>
                <a:gd name="T53" fmla="*/ 113 h 257"/>
                <a:gd name="T54" fmla="*/ 175 w 225"/>
                <a:gd name="T55" fmla="*/ 107 h 257"/>
                <a:gd name="T56" fmla="*/ 55 w 225"/>
                <a:gd name="T57" fmla="*/ 101 h 257"/>
                <a:gd name="T58" fmla="*/ 170 w 225"/>
                <a:gd name="T59" fmla="*/ 143 h 257"/>
                <a:gd name="T60" fmla="*/ 55 w 225"/>
                <a:gd name="T61" fmla="*/ 143 h 257"/>
                <a:gd name="T62" fmla="*/ 55 w 225"/>
                <a:gd name="T63" fmla="*/ 155 h 257"/>
                <a:gd name="T64" fmla="*/ 175 w 225"/>
                <a:gd name="T65" fmla="*/ 14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5" h="257">
                  <a:moveTo>
                    <a:pt x="170" y="185"/>
                  </a:moveTo>
                  <a:cubicBezTo>
                    <a:pt x="55" y="185"/>
                    <a:pt x="55" y="185"/>
                    <a:pt x="55" y="185"/>
                  </a:cubicBezTo>
                  <a:cubicBezTo>
                    <a:pt x="51" y="185"/>
                    <a:pt x="49" y="187"/>
                    <a:pt x="49" y="190"/>
                  </a:cubicBezTo>
                  <a:cubicBezTo>
                    <a:pt x="49" y="194"/>
                    <a:pt x="51" y="197"/>
                    <a:pt x="55" y="197"/>
                  </a:cubicBezTo>
                  <a:cubicBezTo>
                    <a:pt x="170" y="197"/>
                    <a:pt x="170" y="197"/>
                    <a:pt x="170" y="197"/>
                  </a:cubicBezTo>
                  <a:cubicBezTo>
                    <a:pt x="173" y="197"/>
                    <a:pt x="175" y="194"/>
                    <a:pt x="175" y="190"/>
                  </a:cubicBezTo>
                  <a:cubicBezTo>
                    <a:pt x="175" y="187"/>
                    <a:pt x="173" y="185"/>
                    <a:pt x="170" y="185"/>
                  </a:cubicBezTo>
                  <a:close/>
                  <a:moveTo>
                    <a:pt x="222" y="74"/>
                  </a:moveTo>
                  <a:cubicBezTo>
                    <a:pt x="222" y="74"/>
                    <a:pt x="222" y="74"/>
                    <a:pt x="222" y="74"/>
                  </a:cubicBezTo>
                  <a:cubicBezTo>
                    <a:pt x="150" y="3"/>
                    <a:pt x="150" y="3"/>
                    <a:pt x="150" y="3"/>
                  </a:cubicBezTo>
                  <a:cubicBezTo>
                    <a:pt x="148" y="1"/>
                    <a:pt x="146" y="0"/>
                    <a:pt x="143" y="0"/>
                  </a:cubicBezTo>
                  <a:cubicBezTo>
                    <a:pt x="26" y="0"/>
                    <a:pt x="26" y="0"/>
                    <a:pt x="26" y="0"/>
                  </a:cubicBezTo>
                  <a:cubicBezTo>
                    <a:pt x="19" y="0"/>
                    <a:pt x="12" y="3"/>
                    <a:pt x="7" y="7"/>
                  </a:cubicBezTo>
                  <a:cubicBezTo>
                    <a:pt x="2" y="12"/>
                    <a:pt x="0" y="19"/>
                    <a:pt x="0" y="26"/>
                  </a:cubicBezTo>
                  <a:cubicBezTo>
                    <a:pt x="0" y="230"/>
                    <a:pt x="0" y="230"/>
                    <a:pt x="0" y="230"/>
                  </a:cubicBezTo>
                  <a:cubicBezTo>
                    <a:pt x="0" y="238"/>
                    <a:pt x="2" y="244"/>
                    <a:pt x="7" y="249"/>
                  </a:cubicBezTo>
                  <a:cubicBezTo>
                    <a:pt x="7" y="249"/>
                    <a:pt x="7" y="249"/>
                    <a:pt x="7" y="249"/>
                  </a:cubicBezTo>
                  <a:cubicBezTo>
                    <a:pt x="12" y="254"/>
                    <a:pt x="19" y="257"/>
                    <a:pt x="26" y="257"/>
                  </a:cubicBezTo>
                  <a:cubicBezTo>
                    <a:pt x="198" y="257"/>
                    <a:pt x="198" y="257"/>
                    <a:pt x="198" y="257"/>
                  </a:cubicBezTo>
                  <a:cubicBezTo>
                    <a:pt x="205" y="257"/>
                    <a:pt x="212" y="254"/>
                    <a:pt x="217" y="249"/>
                  </a:cubicBezTo>
                  <a:cubicBezTo>
                    <a:pt x="217" y="249"/>
                    <a:pt x="217" y="249"/>
                    <a:pt x="217" y="249"/>
                  </a:cubicBezTo>
                  <a:cubicBezTo>
                    <a:pt x="217" y="249"/>
                    <a:pt x="217" y="249"/>
                    <a:pt x="217" y="249"/>
                  </a:cubicBezTo>
                  <a:cubicBezTo>
                    <a:pt x="222" y="244"/>
                    <a:pt x="225" y="238"/>
                    <a:pt x="225" y="230"/>
                  </a:cubicBezTo>
                  <a:cubicBezTo>
                    <a:pt x="225" y="81"/>
                    <a:pt x="225" y="81"/>
                    <a:pt x="225" y="81"/>
                  </a:cubicBezTo>
                  <a:cubicBezTo>
                    <a:pt x="225" y="79"/>
                    <a:pt x="224" y="76"/>
                    <a:pt x="222" y="74"/>
                  </a:cubicBezTo>
                  <a:close/>
                  <a:moveTo>
                    <a:pt x="149" y="29"/>
                  </a:moveTo>
                  <a:cubicBezTo>
                    <a:pt x="149" y="29"/>
                    <a:pt x="149" y="29"/>
                    <a:pt x="149" y="29"/>
                  </a:cubicBezTo>
                  <a:cubicBezTo>
                    <a:pt x="195" y="75"/>
                    <a:pt x="195" y="75"/>
                    <a:pt x="195" y="75"/>
                  </a:cubicBezTo>
                  <a:cubicBezTo>
                    <a:pt x="160" y="75"/>
                    <a:pt x="160" y="75"/>
                    <a:pt x="160" y="75"/>
                  </a:cubicBezTo>
                  <a:cubicBezTo>
                    <a:pt x="157" y="75"/>
                    <a:pt x="154" y="74"/>
                    <a:pt x="152" y="72"/>
                  </a:cubicBezTo>
                  <a:cubicBezTo>
                    <a:pt x="152" y="72"/>
                    <a:pt x="152" y="72"/>
                    <a:pt x="152" y="72"/>
                  </a:cubicBezTo>
                  <a:cubicBezTo>
                    <a:pt x="150" y="70"/>
                    <a:pt x="149" y="67"/>
                    <a:pt x="149" y="64"/>
                  </a:cubicBezTo>
                  <a:cubicBezTo>
                    <a:pt x="149" y="29"/>
                    <a:pt x="149" y="29"/>
                    <a:pt x="149" y="29"/>
                  </a:cubicBezTo>
                  <a:close/>
                  <a:moveTo>
                    <a:pt x="205" y="230"/>
                  </a:moveTo>
                  <a:cubicBezTo>
                    <a:pt x="205" y="230"/>
                    <a:pt x="205" y="230"/>
                    <a:pt x="205" y="230"/>
                  </a:cubicBezTo>
                  <a:cubicBezTo>
                    <a:pt x="205" y="232"/>
                    <a:pt x="204" y="234"/>
                    <a:pt x="203" y="235"/>
                  </a:cubicBezTo>
                  <a:cubicBezTo>
                    <a:pt x="203" y="235"/>
                    <a:pt x="203" y="235"/>
                    <a:pt x="203" y="235"/>
                  </a:cubicBezTo>
                  <a:cubicBezTo>
                    <a:pt x="202" y="236"/>
                    <a:pt x="200" y="237"/>
                    <a:pt x="198" y="237"/>
                  </a:cubicBezTo>
                  <a:cubicBezTo>
                    <a:pt x="26" y="237"/>
                    <a:pt x="26" y="237"/>
                    <a:pt x="26" y="237"/>
                  </a:cubicBezTo>
                  <a:cubicBezTo>
                    <a:pt x="24" y="237"/>
                    <a:pt x="22" y="236"/>
                    <a:pt x="21" y="235"/>
                  </a:cubicBezTo>
                  <a:cubicBezTo>
                    <a:pt x="20" y="234"/>
                    <a:pt x="19" y="232"/>
                    <a:pt x="19" y="230"/>
                  </a:cubicBezTo>
                  <a:cubicBezTo>
                    <a:pt x="19" y="26"/>
                    <a:pt x="19" y="26"/>
                    <a:pt x="19" y="26"/>
                  </a:cubicBezTo>
                  <a:cubicBezTo>
                    <a:pt x="19" y="24"/>
                    <a:pt x="20" y="23"/>
                    <a:pt x="21" y="21"/>
                  </a:cubicBezTo>
                  <a:cubicBezTo>
                    <a:pt x="22" y="20"/>
                    <a:pt x="24" y="20"/>
                    <a:pt x="26" y="20"/>
                  </a:cubicBezTo>
                  <a:cubicBezTo>
                    <a:pt x="137" y="20"/>
                    <a:pt x="137" y="20"/>
                    <a:pt x="137" y="20"/>
                  </a:cubicBezTo>
                  <a:cubicBezTo>
                    <a:pt x="137" y="64"/>
                    <a:pt x="137" y="64"/>
                    <a:pt x="137" y="64"/>
                  </a:cubicBezTo>
                  <a:cubicBezTo>
                    <a:pt x="137" y="71"/>
                    <a:pt x="140" y="76"/>
                    <a:pt x="143" y="80"/>
                  </a:cubicBezTo>
                  <a:cubicBezTo>
                    <a:pt x="144" y="80"/>
                    <a:pt x="144" y="80"/>
                    <a:pt x="144" y="80"/>
                  </a:cubicBezTo>
                  <a:cubicBezTo>
                    <a:pt x="148" y="84"/>
                    <a:pt x="153" y="87"/>
                    <a:pt x="160" y="87"/>
                  </a:cubicBezTo>
                  <a:cubicBezTo>
                    <a:pt x="205" y="87"/>
                    <a:pt x="205" y="87"/>
                    <a:pt x="205" y="87"/>
                  </a:cubicBezTo>
                  <a:cubicBezTo>
                    <a:pt x="205" y="230"/>
                    <a:pt x="205" y="230"/>
                    <a:pt x="205" y="230"/>
                  </a:cubicBezTo>
                  <a:close/>
                  <a:moveTo>
                    <a:pt x="49" y="107"/>
                  </a:moveTo>
                  <a:cubicBezTo>
                    <a:pt x="49" y="107"/>
                    <a:pt x="49" y="107"/>
                    <a:pt x="49" y="107"/>
                  </a:cubicBezTo>
                  <a:cubicBezTo>
                    <a:pt x="49" y="110"/>
                    <a:pt x="51" y="113"/>
                    <a:pt x="55" y="113"/>
                  </a:cubicBezTo>
                  <a:cubicBezTo>
                    <a:pt x="170" y="113"/>
                    <a:pt x="170" y="113"/>
                    <a:pt x="170" y="113"/>
                  </a:cubicBezTo>
                  <a:cubicBezTo>
                    <a:pt x="173" y="113"/>
                    <a:pt x="175" y="110"/>
                    <a:pt x="175" y="107"/>
                  </a:cubicBezTo>
                  <a:cubicBezTo>
                    <a:pt x="175" y="104"/>
                    <a:pt x="173" y="101"/>
                    <a:pt x="170" y="101"/>
                  </a:cubicBezTo>
                  <a:cubicBezTo>
                    <a:pt x="55" y="101"/>
                    <a:pt x="55" y="101"/>
                    <a:pt x="55" y="101"/>
                  </a:cubicBezTo>
                  <a:cubicBezTo>
                    <a:pt x="51" y="101"/>
                    <a:pt x="49" y="104"/>
                    <a:pt x="49" y="107"/>
                  </a:cubicBezTo>
                  <a:close/>
                  <a:moveTo>
                    <a:pt x="170" y="143"/>
                  </a:moveTo>
                  <a:cubicBezTo>
                    <a:pt x="170" y="143"/>
                    <a:pt x="170" y="143"/>
                    <a:pt x="170" y="143"/>
                  </a:cubicBezTo>
                  <a:cubicBezTo>
                    <a:pt x="55" y="143"/>
                    <a:pt x="55" y="143"/>
                    <a:pt x="55" y="143"/>
                  </a:cubicBezTo>
                  <a:cubicBezTo>
                    <a:pt x="51" y="143"/>
                    <a:pt x="49" y="146"/>
                    <a:pt x="49" y="149"/>
                  </a:cubicBezTo>
                  <a:cubicBezTo>
                    <a:pt x="49" y="152"/>
                    <a:pt x="51" y="155"/>
                    <a:pt x="55" y="155"/>
                  </a:cubicBezTo>
                  <a:cubicBezTo>
                    <a:pt x="170" y="155"/>
                    <a:pt x="170" y="155"/>
                    <a:pt x="170" y="155"/>
                  </a:cubicBezTo>
                  <a:cubicBezTo>
                    <a:pt x="173" y="155"/>
                    <a:pt x="175" y="152"/>
                    <a:pt x="175" y="149"/>
                  </a:cubicBezTo>
                  <a:cubicBezTo>
                    <a:pt x="175" y="146"/>
                    <a:pt x="173" y="143"/>
                    <a:pt x="170" y="143"/>
                  </a:cubicBezTo>
                  <a:close/>
                </a:path>
              </a:pathLst>
            </a:custGeom>
            <a:solidFill>
              <a:srgbClr val="F8C002"/>
            </a:solidFill>
            <a:ln>
              <a:solidFill>
                <a:schemeClr val="accent1">
                  <a:lumMod val="75000"/>
                </a:schemeClr>
              </a:solidFill>
            </a:ln>
          </p:spPr>
          <p:txBody>
            <a:bodyPr vert="horz" wrap="square" lIns="121920" tIns="60960" rIns="121920" bIns="60960" numCol="1" anchor="t" anchorCtr="0" compatLnSpc="1"/>
            <a:lstStyle/>
            <a:p>
              <a:endParaRPr lang="zh-CN" altLang="en-US" sz="1867">
                <a:solidFill>
                  <a:schemeClr val="tx1">
                    <a:lumMod val="85000"/>
                    <a:lumOff val="15000"/>
                  </a:schemeClr>
                </a:solidFill>
              </a:endParaRPr>
            </a:p>
          </p:txBody>
        </p:sp>
      </p:grpSp>
      <p:sp>
        <p:nvSpPr>
          <p:cNvPr id="67" name="文本框 18"/>
          <p:cNvSpPr txBox="1"/>
          <p:nvPr/>
        </p:nvSpPr>
        <p:spPr>
          <a:xfrm>
            <a:off x="8256045" y="2482951"/>
            <a:ext cx="2531259" cy="666977"/>
          </a:xfrm>
          <a:prstGeom prst="rect">
            <a:avLst/>
          </a:prstGeom>
          <a:noFill/>
        </p:spPr>
        <p:txBody>
          <a:bodyPr wrap="square" rtlCol="0">
            <a:spAutoFit/>
          </a:bodyPr>
          <a:lstStyle/>
          <a:p>
            <a:pPr algn="ctr" fontAlgn="auto">
              <a:lnSpc>
                <a:spcPct val="100000"/>
              </a:lnSpc>
            </a:pP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Các</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phép</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toán</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cơ</a:t>
            </a:r>
            <a:r>
              <a:rPr lang="en-US" altLang="zh-CN"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867"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bản</a:t>
            </a:r>
            <a:endParaRPr lang="zh-CN" altLang="en-US" sz="1867"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grpSp>
        <p:nvGrpSpPr>
          <p:cNvPr id="69" name="Group 68"/>
          <p:cNvGrpSpPr/>
          <p:nvPr/>
        </p:nvGrpSpPr>
        <p:grpSpPr>
          <a:xfrm>
            <a:off x="8988343" y="1464269"/>
            <a:ext cx="908685" cy="952657"/>
            <a:chOff x="6609715" y="2310207"/>
            <a:chExt cx="1313180" cy="1497965"/>
          </a:xfrm>
        </p:grpSpPr>
        <p:sp>
          <p:nvSpPr>
            <p:cNvPr id="70" name="íślide"/>
            <p:cNvSpPr/>
            <p:nvPr/>
          </p:nvSpPr>
          <p:spPr bwMode="auto">
            <a:xfrm>
              <a:off x="6609715" y="2310207"/>
              <a:ext cx="1313180" cy="1497965"/>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867">
                <a:latin typeface="Arial" panose="020B0604020202020204" pitchFamily="34" charset="0"/>
                <a:cs typeface="Arial" panose="020B0604020202020204" pitchFamily="34" charset="0"/>
              </a:endParaRPr>
            </a:p>
          </p:txBody>
        </p:sp>
        <p:sp>
          <p:nvSpPr>
            <p:cNvPr id="71" name="Freeform 7"/>
            <p:cNvSpPr>
              <a:spLocks noEditPoints="1"/>
            </p:cNvSpPr>
            <p:nvPr/>
          </p:nvSpPr>
          <p:spPr bwMode="auto">
            <a:xfrm>
              <a:off x="7045614" y="2794192"/>
              <a:ext cx="472786" cy="541878"/>
            </a:xfrm>
            <a:custGeom>
              <a:avLst/>
              <a:gdLst>
                <a:gd name="T0" fmla="*/ 55 w 225"/>
                <a:gd name="T1" fmla="*/ 185 h 257"/>
                <a:gd name="T2" fmla="*/ 55 w 225"/>
                <a:gd name="T3" fmla="*/ 197 h 257"/>
                <a:gd name="T4" fmla="*/ 175 w 225"/>
                <a:gd name="T5" fmla="*/ 190 h 257"/>
                <a:gd name="T6" fmla="*/ 222 w 225"/>
                <a:gd name="T7" fmla="*/ 74 h 257"/>
                <a:gd name="T8" fmla="*/ 150 w 225"/>
                <a:gd name="T9" fmla="*/ 3 h 257"/>
                <a:gd name="T10" fmla="*/ 26 w 225"/>
                <a:gd name="T11" fmla="*/ 0 h 257"/>
                <a:gd name="T12" fmla="*/ 0 w 225"/>
                <a:gd name="T13" fmla="*/ 26 h 257"/>
                <a:gd name="T14" fmla="*/ 7 w 225"/>
                <a:gd name="T15" fmla="*/ 249 h 257"/>
                <a:gd name="T16" fmla="*/ 26 w 225"/>
                <a:gd name="T17" fmla="*/ 257 h 257"/>
                <a:gd name="T18" fmla="*/ 217 w 225"/>
                <a:gd name="T19" fmla="*/ 249 h 257"/>
                <a:gd name="T20" fmla="*/ 217 w 225"/>
                <a:gd name="T21" fmla="*/ 249 h 257"/>
                <a:gd name="T22" fmla="*/ 225 w 225"/>
                <a:gd name="T23" fmla="*/ 81 h 257"/>
                <a:gd name="T24" fmla="*/ 149 w 225"/>
                <a:gd name="T25" fmla="*/ 29 h 257"/>
                <a:gd name="T26" fmla="*/ 195 w 225"/>
                <a:gd name="T27" fmla="*/ 75 h 257"/>
                <a:gd name="T28" fmla="*/ 152 w 225"/>
                <a:gd name="T29" fmla="*/ 72 h 257"/>
                <a:gd name="T30" fmla="*/ 149 w 225"/>
                <a:gd name="T31" fmla="*/ 64 h 257"/>
                <a:gd name="T32" fmla="*/ 205 w 225"/>
                <a:gd name="T33" fmla="*/ 230 h 257"/>
                <a:gd name="T34" fmla="*/ 203 w 225"/>
                <a:gd name="T35" fmla="*/ 235 h 257"/>
                <a:gd name="T36" fmla="*/ 198 w 225"/>
                <a:gd name="T37" fmla="*/ 237 h 257"/>
                <a:gd name="T38" fmla="*/ 21 w 225"/>
                <a:gd name="T39" fmla="*/ 235 h 257"/>
                <a:gd name="T40" fmla="*/ 19 w 225"/>
                <a:gd name="T41" fmla="*/ 26 h 257"/>
                <a:gd name="T42" fmla="*/ 26 w 225"/>
                <a:gd name="T43" fmla="*/ 20 h 257"/>
                <a:gd name="T44" fmla="*/ 137 w 225"/>
                <a:gd name="T45" fmla="*/ 64 h 257"/>
                <a:gd name="T46" fmla="*/ 144 w 225"/>
                <a:gd name="T47" fmla="*/ 80 h 257"/>
                <a:gd name="T48" fmla="*/ 205 w 225"/>
                <a:gd name="T49" fmla="*/ 87 h 257"/>
                <a:gd name="T50" fmla="*/ 49 w 225"/>
                <a:gd name="T51" fmla="*/ 107 h 257"/>
                <a:gd name="T52" fmla="*/ 55 w 225"/>
                <a:gd name="T53" fmla="*/ 113 h 257"/>
                <a:gd name="T54" fmla="*/ 175 w 225"/>
                <a:gd name="T55" fmla="*/ 107 h 257"/>
                <a:gd name="T56" fmla="*/ 55 w 225"/>
                <a:gd name="T57" fmla="*/ 101 h 257"/>
                <a:gd name="T58" fmla="*/ 170 w 225"/>
                <a:gd name="T59" fmla="*/ 143 h 257"/>
                <a:gd name="T60" fmla="*/ 55 w 225"/>
                <a:gd name="T61" fmla="*/ 143 h 257"/>
                <a:gd name="T62" fmla="*/ 55 w 225"/>
                <a:gd name="T63" fmla="*/ 155 h 257"/>
                <a:gd name="T64" fmla="*/ 175 w 225"/>
                <a:gd name="T65" fmla="*/ 14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5" h="257">
                  <a:moveTo>
                    <a:pt x="170" y="185"/>
                  </a:moveTo>
                  <a:cubicBezTo>
                    <a:pt x="55" y="185"/>
                    <a:pt x="55" y="185"/>
                    <a:pt x="55" y="185"/>
                  </a:cubicBezTo>
                  <a:cubicBezTo>
                    <a:pt x="51" y="185"/>
                    <a:pt x="49" y="187"/>
                    <a:pt x="49" y="190"/>
                  </a:cubicBezTo>
                  <a:cubicBezTo>
                    <a:pt x="49" y="194"/>
                    <a:pt x="51" y="197"/>
                    <a:pt x="55" y="197"/>
                  </a:cubicBezTo>
                  <a:cubicBezTo>
                    <a:pt x="170" y="197"/>
                    <a:pt x="170" y="197"/>
                    <a:pt x="170" y="197"/>
                  </a:cubicBezTo>
                  <a:cubicBezTo>
                    <a:pt x="173" y="197"/>
                    <a:pt x="175" y="194"/>
                    <a:pt x="175" y="190"/>
                  </a:cubicBezTo>
                  <a:cubicBezTo>
                    <a:pt x="175" y="187"/>
                    <a:pt x="173" y="185"/>
                    <a:pt x="170" y="185"/>
                  </a:cubicBezTo>
                  <a:close/>
                  <a:moveTo>
                    <a:pt x="222" y="74"/>
                  </a:moveTo>
                  <a:cubicBezTo>
                    <a:pt x="222" y="74"/>
                    <a:pt x="222" y="74"/>
                    <a:pt x="222" y="74"/>
                  </a:cubicBezTo>
                  <a:cubicBezTo>
                    <a:pt x="150" y="3"/>
                    <a:pt x="150" y="3"/>
                    <a:pt x="150" y="3"/>
                  </a:cubicBezTo>
                  <a:cubicBezTo>
                    <a:pt x="148" y="1"/>
                    <a:pt x="146" y="0"/>
                    <a:pt x="143" y="0"/>
                  </a:cubicBezTo>
                  <a:cubicBezTo>
                    <a:pt x="26" y="0"/>
                    <a:pt x="26" y="0"/>
                    <a:pt x="26" y="0"/>
                  </a:cubicBezTo>
                  <a:cubicBezTo>
                    <a:pt x="19" y="0"/>
                    <a:pt x="12" y="3"/>
                    <a:pt x="7" y="7"/>
                  </a:cubicBezTo>
                  <a:cubicBezTo>
                    <a:pt x="2" y="12"/>
                    <a:pt x="0" y="19"/>
                    <a:pt x="0" y="26"/>
                  </a:cubicBezTo>
                  <a:cubicBezTo>
                    <a:pt x="0" y="230"/>
                    <a:pt x="0" y="230"/>
                    <a:pt x="0" y="230"/>
                  </a:cubicBezTo>
                  <a:cubicBezTo>
                    <a:pt x="0" y="238"/>
                    <a:pt x="2" y="244"/>
                    <a:pt x="7" y="249"/>
                  </a:cubicBezTo>
                  <a:cubicBezTo>
                    <a:pt x="7" y="249"/>
                    <a:pt x="7" y="249"/>
                    <a:pt x="7" y="249"/>
                  </a:cubicBezTo>
                  <a:cubicBezTo>
                    <a:pt x="12" y="254"/>
                    <a:pt x="19" y="257"/>
                    <a:pt x="26" y="257"/>
                  </a:cubicBezTo>
                  <a:cubicBezTo>
                    <a:pt x="198" y="257"/>
                    <a:pt x="198" y="257"/>
                    <a:pt x="198" y="257"/>
                  </a:cubicBezTo>
                  <a:cubicBezTo>
                    <a:pt x="205" y="257"/>
                    <a:pt x="212" y="254"/>
                    <a:pt x="217" y="249"/>
                  </a:cubicBezTo>
                  <a:cubicBezTo>
                    <a:pt x="217" y="249"/>
                    <a:pt x="217" y="249"/>
                    <a:pt x="217" y="249"/>
                  </a:cubicBezTo>
                  <a:cubicBezTo>
                    <a:pt x="217" y="249"/>
                    <a:pt x="217" y="249"/>
                    <a:pt x="217" y="249"/>
                  </a:cubicBezTo>
                  <a:cubicBezTo>
                    <a:pt x="222" y="244"/>
                    <a:pt x="225" y="238"/>
                    <a:pt x="225" y="230"/>
                  </a:cubicBezTo>
                  <a:cubicBezTo>
                    <a:pt x="225" y="81"/>
                    <a:pt x="225" y="81"/>
                    <a:pt x="225" y="81"/>
                  </a:cubicBezTo>
                  <a:cubicBezTo>
                    <a:pt x="225" y="79"/>
                    <a:pt x="224" y="76"/>
                    <a:pt x="222" y="74"/>
                  </a:cubicBezTo>
                  <a:close/>
                  <a:moveTo>
                    <a:pt x="149" y="29"/>
                  </a:moveTo>
                  <a:cubicBezTo>
                    <a:pt x="149" y="29"/>
                    <a:pt x="149" y="29"/>
                    <a:pt x="149" y="29"/>
                  </a:cubicBezTo>
                  <a:cubicBezTo>
                    <a:pt x="195" y="75"/>
                    <a:pt x="195" y="75"/>
                    <a:pt x="195" y="75"/>
                  </a:cubicBezTo>
                  <a:cubicBezTo>
                    <a:pt x="160" y="75"/>
                    <a:pt x="160" y="75"/>
                    <a:pt x="160" y="75"/>
                  </a:cubicBezTo>
                  <a:cubicBezTo>
                    <a:pt x="157" y="75"/>
                    <a:pt x="154" y="74"/>
                    <a:pt x="152" y="72"/>
                  </a:cubicBezTo>
                  <a:cubicBezTo>
                    <a:pt x="152" y="72"/>
                    <a:pt x="152" y="72"/>
                    <a:pt x="152" y="72"/>
                  </a:cubicBezTo>
                  <a:cubicBezTo>
                    <a:pt x="150" y="70"/>
                    <a:pt x="149" y="67"/>
                    <a:pt x="149" y="64"/>
                  </a:cubicBezTo>
                  <a:cubicBezTo>
                    <a:pt x="149" y="29"/>
                    <a:pt x="149" y="29"/>
                    <a:pt x="149" y="29"/>
                  </a:cubicBezTo>
                  <a:close/>
                  <a:moveTo>
                    <a:pt x="205" y="230"/>
                  </a:moveTo>
                  <a:cubicBezTo>
                    <a:pt x="205" y="230"/>
                    <a:pt x="205" y="230"/>
                    <a:pt x="205" y="230"/>
                  </a:cubicBezTo>
                  <a:cubicBezTo>
                    <a:pt x="205" y="232"/>
                    <a:pt x="204" y="234"/>
                    <a:pt x="203" y="235"/>
                  </a:cubicBezTo>
                  <a:cubicBezTo>
                    <a:pt x="203" y="235"/>
                    <a:pt x="203" y="235"/>
                    <a:pt x="203" y="235"/>
                  </a:cubicBezTo>
                  <a:cubicBezTo>
                    <a:pt x="202" y="236"/>
                    <a:pt x="200" y="237"/>
                    <a:pt x="198" y="237"/>
                  </a:cubicBezTo>
                  <a:cubicBezTo>
                    <a:pt x="26" y="237"/>
                    <a:pt x="26" y="237"/>
                    <a:pt x="26" y="237"/>
                  </a:cubicBezTo>
                  <a:cubicBezTo>
                    <a:pt x="24" y="237"/>
                    <a:pt x="22" y="236"/>
                    <a:pt x="21" y="235"/>
                  </a:cubicBezTo>
                  <a:cubicBezTo>
                    <a:pt x="20" y="234"/>
                    <a:pt x="19" y="232"/>
                    <a:pt x="19" y="230"/>
                  </a:cubicBezTo>
                  <a:cubicBezTo>
                    <a:pt x="19" y="26"/>
                    <a:pt x="19" y="26"/>
                    <a:pt x="19" y="26"/>
                  </a:cubicBezTo>
                  <a:cubicBezTo>
                    <a:pt x="19" y="24"/>
                    <a:pt x="20" y="23"/>
                    <a:pt x="21" y="21"/>
                  </a:cubicBezTo>
                  <a:cubicBezTo>
                    <a:pt x="22" y="20"/>
                    <a:pt x="24" y="20"/>
                    <a:pt x="26" y="20"/>
                  </a:cubicBezTo>
                  <a:cubicBezTo>
                    <a:pt x="137" y="20"/>
                    <a:pt x="137" y="20"/>
                    <a:pt x="137" y="20"/>
                  </a:cubicBezTo>
                  <a:cubicBezTo>
                    <a:pt x="137" y="64"/>
                    <a:pt x="137" y="64"/>
                    <a:pt x="137" y="64"/>
                  </a:cubicBezTo>
                  <a:cubicBezTo>
                    <a:pt x="137" y="71"/>
                    <a:pt x="140" y="76"/>
                    <a:pt x="143" y="80"/>
                  </a:cubicBezTo>
                  <a:cubicBezTo>
                    <a:pt x="144" y="80"/>
                    <a:pt x="144" y="80"/>
                    <a:pt x="144" y="80"/>
                  </a:cubicBezTo>
                  <a:cubicBezTo>
                    <a:pt x="148" y="84"/>
                    <a:pt x="153" y="87"/>
                    <a:pt x="160" y="87"/>
                  </a:cubicBezTo>
                  <a:cubicBezTo>
                    <a:pt x="205" y="87"/>
                    <a:pt x="205" y="87"/>
                    <a:pt x="205" y="87"/>
                  </a:cubicBezTo>
                  <a:cubicBezTo>
                    <a:pt x="205" y="230"/>
                    <a:pt x="205" y="230"/>
                    <a:pt x="205" y="230"/>
                  </a:cubicBezTo>
                  <a:close/>
                  <a:moveTo>
                    <a:pt x="49" y="107"/>
                  </a:moveTo>
                  <a:cubicBezTo>
                    <a:pt x="49" y="107"/>
                    <a:pt x="49" y="107"/>
                    <a:pt x="49" y="107"/>
                  </a:cubicBezTo>
                  <a:cubicBezTo>
                    <a:pt x="49" y="110"/>
                    <a:pt x="51" y="113"/>
                    <a:pt x="55" y="113"/>
                  </a:cubicBezTo>
                  <a:cubicBezTo>
                    <a:pt x="170" y="113"/>
                    <a:pt x="170" y="113"/>
                    <a:pt x="170" y="113"/>
                  </a:cubicBezTo>
                  <a:cubicBezTo>
                    <a:pt x="173" y="113"/>
                    <a:pt x="175" y="110"/>
                    <a:pt x="175" y="107"/>
                  </a:cubicBezTo>
                  <a:cubicBezTo>
                    <a:pt x="175" y="104"/>
                    <a:pt x="173" y="101"/>
                    <a:pt x="170" y="101"/>
                  </a:cubicBezTo>
                  <a:cubicBezTo>
                    <a:pt x="55" y="101"/>
                    <a:pt x="55" y="101"/>
                    <a:pt x="55" y="101"/>
                  </a:cubicBezTo>
                  <a:cubicBezTo>
                    <a:pt x="51" y="101"/>
                    <a:pt x="49" y="104"/>
                    <a:pt x="49" y="107"/>
                  </a:cubicBezTo>
                  <a:close/>
                  <a:moveTo>
                    <a:pt x="170" y="143"/>
                  </a:moveTo>
                  <a:cubicBezTo>
                    <a:pt x="170" y="143"/>
                    <a:pt x="170" y="143"/>
                    <a:pt x="170" y="143"/>
                  </a:cubicBezTo>
                  <a:cubicBezTo>
                    <a:pt x="55" y="143"/>
                    <a:pt x="55" y="143"/>
                    <a:pt x="55" y="143"/>
                  </a:cubicBezTo>
                  <a:cubicBezTo>
                    <a:pt x="51" y="143"/>
                    <a:pt x="49" y="146"/>
                    <a:pt x="49" y="149"/>
                  </a:cubicBezTo>
                  <a:cubicBezTo>
                    <a:pt x="49" y="152"/>
                    <a:pt x="51" y="155"/>
                    <a:pt x="55" y="155"/>
                  </a:cubicBezTo>
                  <a:cubicBezTo>
                    <a:pt x="170" y="155"/>
                    <a:pt x="170" y="155"/>
                    <a:pt x="170" y="155"/>
                  </a:cubicBezTo>
                  <a:cubicBezTo>
                    <a:pt x="173" y="155"/>
                    <a:pt x="175" y="152"/>
                    <a:pt x="175" y="149"/>
                  </a:cubicBezTo>
                  <a:cubicBezTo>
                    <a:pt x="175" y="146"/>
                    <a:pt x="173" y="143"/>
                    <a:pt x="170" y="143"/>
                  </a:cubicBezTo>
                  <a:close/>
                </a:path>
              </a:pathLst>
            </a:custGeom>
            <a:solidFill>
              <a:srgbClr val="F8C002"/>
            </a:solidFill>
            <a:ln>
              <a:solidFill>
                <a:schemeClr val="accent1">
                  <a:lumMod val="75000"/>
                </a:schemeClr>
              </a:solidFill>
            </a:ln>
          </p:spPr>
          <p:txBody>
            <a:bodyPr vert="horz" wrap="square" lIns="121920" tIns="60960" rIns="121920" bIns="60960" numCol="1" anchor="t" anchorCtr="0" compatLnSpc="1"/>
            <a:lstStyle/>
            <a:p>
              <a:endParaRPr lang="zh-CN" altLang="en-US" sz="1867">
                <a:solidFill>
                  <a:schemeClr val="tx1">
                    <a:lumMod val="85000"/>
                    <a:lumOff val="15000"/>
                  </a:schemeClr>
                </a:solidFill>
              </a:endParaRPr>
            </a:p>
          </p:txBody>
        </p:sp>
      </p:grpSp>
    </p:spTree>
    <p:extLst>
      <p:ext uri="{BB962C8B-B14F-4D97-AF65-F5344CB8AC3E}">
        <p14:creationId xmlns:p14="http://schemas.microsoft.com/office/powerpoint/2010/main" val="40198393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Effect transition="in" filter="fade">
                                      <p:cBhvr>
                                        <p:cTn id="9" dur="500"/>
                                        <p:tgtEl>
                                          <p:spTgt spid="4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ppt_w</p:attrName>
                                        </p:attrNameLst>
                                      </p:cBhvr>
                                      <p:tavLst>
                                        <p:tav tm="0">
                                          <p:val>
                                            <p:fltVal val="0"/>
                                          </p:val>
                                        </p:tav>
                                        <p:tav tm="100000">
                                          <p:val>
                                            <p:strVal val="#ppt_w"/>
                                          </p:val>
                                        </p:tav>
                                      </p:tavLst>
                                    </p:anim>
                                    <p:anim calcmode="lin" valueType="num">
                                      <p:cBhvr>
                                        <p:cTn id="13" dur="500" fill="hold"/>
                                        <p:tgtEl>
                                          <p:spTgt spid="29"/>
                                        </p:tgtEl>
                                        <p:attrNameLst>
                                          <p:attrName>ppt_h</p:attrName>
                                        </p:attrNameLst>
                                      </p:cBhvr>
                                      <p:tavLst>
                                        <p:tav tm="0">
                                          <p:val>
                                            <p:fltVal val="0"/>
                                          </p:val>
                                        </p:tav>
                                        <p:tav tm="100000">
                                          <p:val>
                                            <p:strVal val="#ppt_h"/>
                                          </p:val>
                                        </p:tav>
                                      </p:tavLst>
                                    </p:anim>
                                    <p:animEffect transition="in" filter="fade">
                                      <p:cBhvr>
                                        <p:cTn id="14" dur="500"/>
                                        <p:tgtEl>
                                          <p:spTgt spid="29"/>
                                        </p:tgtEl>
                                      </p:cBhvr>
                                    </p:animEffect>
                                  </p:childTnLst>
                                </p:cTn>
                              </p:par>
                              <p:par>
                                <p:cTn id="15" presetID="53" presetClass="entr" presetSubtype="16"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p:cTn id="22" dur="500" fill="hold"/>
                                        <p:tgtEl>
                                          <p:spTgt spid="37"/>
                                        </p:tgtEl>
                                        <p:attrNameLst>
                                          <p:attrName>ppt_w</p:attrName>
                                        </p:attrNameLst>
                                      </p:cBhvr>
                                      <p:tavLst>
                                        <p:tav tm="0">
                                          <p:val>
                                            <p:fltVal val="0"/>
                                          </p:val>
                                        </p:tav>
                                        <p:tav tm="100000">
                                          <p:val>
                                            <p:strVal val="#ppt_w"/>
                                          </p:val>
                                        </p:tav>
                                      </p:tavLst>
                                    </p:anim>
                                    <p:anim calcmode="lin" valueType="num">
                                      <p:cBhvr>
                                        <p:cTn id="23" dur="500" fill="hold"/>
                                        <p:tgtEl>
                                          <p:spTgt spid="37"/>
                                        </p:tgtEl>
                                        <p:attrNameLst>
                                          <p:attrName>ppt_h</p:attrName>
                                        </p:attrNameLst>
                                      </p:cBhvr>
                                      <p:tavLst>
                                        <p:tav tm="0">
                                          <p:val>
                                            <p:fltVal val="0"/>
                                          </p:val>
                                        </p:tav>
                                        <p:tav tm="100000">
                                          <p:val>
                                            <p:strVal val="#ppt_h"/>
                                          </p:val>
                                        </p:tav>
                                      </p:tavLst>
                                    </p:anim>
                                    <p:animEffect transition="in" filter="fade">
                                      <p:cBhvr>
                                        <p:cTn id="24" dur="500"/>
                                        <p:tgtEl>
                                          <p:spTgt spid="37"/>
                                        </p:tgtEl>
                                      </p:cBhvr>
                                    </p:animEffect>
                                  </p:childTnLst>
                                </p:cTn>
                              </p:par>
                              <p:par>
                                <p:cTn id="25" presetID="53" presetClass="entr" presetSubtype="16" fill="hold" nodeType="withEffect">
                                  <p:stCondLst>
                                    <p:cond delay="0"/>
                                  </p:stCondLst>
                                  <p:childTnLst>
                                    <p:set>
                                      <p:cBhvr>
                                        <p:cTn id="26" dur="1" fill="hold">
                                          <p:stCondLst>
                                            <p:cond delay="0"/>
                                          </p:stCondLst>
                                        </p:cTn>
                                        <p:tgtEl>
                                          <p:spTgt spid="44"/>
                                        </p:tgtEl>
                                        <p:attrNameLst>
                                          <p:attrName>style.visibility</p:attrName>
                                        </p:attrNameLst>
                                      </p:cBhvr>
                                      <p:to>
                                        <p:strVal val="visible"/>
                                      </p:to>
                                    </p:set>
                                    <p:anim calcmode="lin" valueType="num">
                                      <p:cBhvr>
                                        <p:cTn id="27" dur="500" fill="hold"/>
                                        <p:tgtEl>
                                          <p:spTgt spid="44"/>
                                        </p:tgtEl>
                                        <p:attrNameLst>
                                          <p:attrName>ppt_w</p:attrName>
                                        </p:attrNameLst>
                                      </p:cBhvr>
                                      <p:tavLst>
                                        <p:tav tm="0">
                                          <p:val>
                                            <p:fltVal val="0"/>
                                          </p:val>
                                        </p:tav>
                                        <p:tav tm="100000">
                                          <p:val>
                                            <p:strVal val="#ppt_w"/>
                                          </p:val>
                                        </p:tav>
                                      </p:tavLst>
                                    </p:anim>
                                    <p:anim calcmode="lin" valueType="num">
                                      <p:cBhvr>
                                        <p:cTn id="28" dur="500" fill="hold"/>
                                        <p:tgtEl>
                                          <p:spTgt spid="44"/>
                                        </p:tgtEl>
                                        <p:attrNameLst>
                                          <p:attrName>ppt_h</p:attrName>
                                        </p:attrNameLst>
                                      </p:cBhvr>
                                      <p:tavLst>
                                        <p:tav tm="0">
                                          <p:val>
                                            <p:fltVal val="0"/>
                                          </p:val>
                                        </p:tav>
                                        <p:tav tm="100000">
                                          <p:val>
                                            <p:strVal val="#ppt_h"/>
                                          </p:val>
                                        </p:tav>
                                      </p:tavLst>
                                    </p:anim>
                                    <p:animEffect transition="in" filter="fade">
                                      <p:cBhvr>
                                        <p:cTn id="29" dur="500"/>
                                        <p:tgtEl>
                                          <p:spTgt spid="44"/>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9"/>
                                        </p:tgtEl>
                                        <p:attrNameLst>
                                          <p:attrName>style.visibility</p:attrName>
                                        </p:attrNameLst>
                                      </p:cBhvr>
                                      <p:to>
                                        <p:strVal val="visible"/>
                                      </p:to>
                                    </p:set>
                                    <p:anim calcmode="lin" valueType="num">
                                      <p:cBhvr>
                                        <p:cTn id="32" dur="500" fill="hold"/>
                                        <p:tgtEl>
                                          <p:spTgt spid="39"/>
                                        </p:tgtEl>
                                        <p:attrNameLst>
                                          <p:attrName>ppt_w</p:attrName>
                                        </p:attrNameLst>
                                      </p:cBhvr>
                                      <p:tavLst>
                                        <p:tav tm="0">
                                          <p:val>
                                            <p:fltVal val="0"/>
                                          </p:val>
                                        </p:tav>
                                        <p:tav tm="100000">
                                          <p:val>
                                            <p:strVal val="#ppt_w"/>
                                          </p:val>
                                        </p:tav>
                                      </p:tavLst>
                                    </p:anim>
                                    <p:anim calcmode="lin" valueType="num">
                                      <p:cBhvr>
                                        <p:cTn id="33" dur="500" fill="hold"/>
                                        <p:tgtEl>
                                          <p:spTgt spid="39"/>
                                        </p:tgtEl>
                                        <p:attrNameLst>
                                          <p:attrName>ppt_h</p:attrName>
                                        </p:attrNameLst>
                                      </p:cBhvr>
                                      <p:tavLst>
                                        <p:tav tm="0">
                                          <p:val>
                                            <p:fltVal val="0"/>
                                          </p:val>
                                        </p:tav>
                                        <p:tav tm="100000">
                                          <p:val>
                                            <p:strVal val="#ppt_h"/>
                                          </p:val>
                                        </p:tav>
                                      </p:tavLst>
                                    </p:anim>
                                    <p:animEffect transition="in" filter="fade">
                                      <p:cBhvr>
                                        <p:cTn id="34" dur="500"/>
                                        <p:tgtEl>
                                          <p:spTgt spid="39"/>
                                        </p:tgtEl>
                                      </p:cBhvr>
                                    </p:animEffect>
                                  </p:childTnLst>
                                </p:cTn>
                              </p:par>
                              <p:par>
                                <p:cTn id="35" presetID="53" presetClass="entr" presetSubtype="16" fill="hold" nodeType="withEffect">
                                  <p:stCondLst>
                                    <p:cond delay="0"/>
                                  </p:stCondLst>
                                  <p:childTnLst>
                                    <p:set>
                                      <p:cBhvr>
                                        <p:cTn id="36" dur="1" fill="hold">
                                          <p:stCondLst>
                                            <p:cond delay="0"/>
                                          </p:stCondLst>
                                        </p:cTn>
                                        <p:tgtEl>
                                          <p:spTgt spid="61"/>
                                        </p:tgtEl>
                                        <p:attrNameLst>
                                          <p:attrName>style.visibility</p:attrName>
                                        </p:attrNameLst>
                                      </p:cBhvr>
                                      <p:to>
                                        <p:strVal val="visible"/>
                                      </p:to>
                                    </p:set>
                                    <p:anim calcmode="lin" valueType="num">
                                      <p:cBhvr>
                                        <p:cTn id="37" dur="500" fill="hold"/>
                                        <p:tgtEl>
                                          <p:spTgt spid="61"/>
                                        </p:tgtEl>
                                        <p:attrNameLst>
                                          <p:attrName>ppt_w</p:attrName>
                                        </p:attrNameLst>
                                      </p:cBhvr>
                                      <p:tavLst>
                                        <p:tav tm="0">
                                          <p:val>
                                            <p:fltVal val="0"/>
                                          </p:val>
                                        </p:tav>
                                        <p:tav tm="100000">
                                          <p:val>
                                            <p:strVal val="#ppt_w"/>
                                          </p:val>
                                        </p:tav>
                                      </p:tavLst>
                                    </p:anim>
                                    <p:anim calcmode="lin" valueType="num">
                                      <p:cBhvr>
                                        <p:cTn id="38" dur="500" fill="hold"/>
                                        <p:tgtEl>
                                          <p:spTgt spid="61"/>
                                        </p:tgtEl>
                                        <p:attrNameLst>
                                          <p:attrName>ppt_h</p:attrName>
                                        </p:attrNameLst>
                                      </p:cBhvr>
                                      <p:tavLst>
                                        <p:tav tm="0">
                                          <p:val>
                                            <p:fltVal val="0"/>
                                          </p:val>
                                        </p:tav>
                                        <p:tav tm="100000">
                                          <p:val>
                                            <p:strVal val="#ppt_h"/>
                                          </p:val>
                                        </p:tav>
                                      </p:tavLst>
                                    </p:anim>
                                    <p:animEffect transition="in" filter="fade">
                                      <p:cBhvr>
                                        <p:cTn id="39" dur="500"/>
                                        <p:tgtEl>
                                          <p:spTgt spid="61"/>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55"/>
                                        </p:tgtEl>
                                        <p:attrNameLst>
                                          <p:attrName>style.visibility</p:attrName>
                                        </p:attrNameLst>
                                      </p:cBhvr>
                                      <p:to>
                                        <p:strVal val="visible"/>
                                      </p:to>
                                    </p:set>
                                    <p:anim calcmode="lin" valueType="num">
                                      <p:cBhvr>
                                        <p:cTn id="42" dur="500" fill="hold"/>
                                        <p:tgtEl>
                                          <p:spTgt spid="55"/>
                                        </p:tgtEl>
                                        <p:attrNameLst>
                                          <p:attrName>ppt_w</p:attrName>
                                        </p:attrNameLst>
                                      </p:cBhvr>
                                      <p:tavLst>
                                        <p:tav tm="0">
                                          <p:val>
                                            <p:fltVal val="0"/>
                                          </p:val>
                                        </p:tav>
                                        <p:tav tm="100000">
                                          <p:val>
                                            <p:strVal val="#ppt_w"/>
                                          </p:val>
                                        </p:tav>
                                      </p:tavLst>
                                    </p:anim>
                                    <p:anim calcmode="lin" valueType="num">
                                      <p:cBhvr>
                                        <p:cTn id="43" dur="500" fill="hold"/>
                                        <p:tgtEl>
                                          <p:spTgt spid="55"/>
                                        </p:tgtEl>
                                        <p:attrNameLst>
                                          <p:attrName>ppt_h</p:attrName>
                                        </p:attrNameLst>
                                      </p:cBhvr>
                                      <p:tavLst>
                                        <p:tav tm="0">
                                          <p:val>
                                            <p:fltVal val="0"/>
                                          </p:val>
                                        </p:tav>
                                        <p:tav tm="100000">
                                          <p:val>
                                            <p:strVal val="#ppt_h"/>
                                          </p:val>
                                        </p:tav>
                                      </p:tavLst>
                                    </p:anim>
                                    <p:animEffect transition="in" filter="fade">
                                      <p:cBhvr>
                                        <p:cTn id="44" dur="500"/>
                                        <p:tgtEl>
                                          <p:spTgt spid="55"/>
                                        </p:tgtEl>
                                      </p:cBhvr>
                                    </p:animEffect>
                                  </p:childTnLst>
                                </p:cTn>
                              </p:par>
                              <p:par>
                                <p:cTn id="45" presetID="53" presetClass="entr" presetSubtype="16" fill="hold" nodeType="withEffect">
                                  <p:stCondLst>
                                    <p:cond delay="0"/>
                                  </p:stCondLst>
                                  <p:childTnLst>
                                    <p:set>
                                      <p:cBhvr>
                                        <p:cTn id="46" dur="1" fill="hold">
                                          <p:stCondLst>
                                            <p:cond delay="0"/>
                                          </p:stCondLst>
                                        </p:cTn>
                                        <p:tgtEl>
                                          <p:spTgt spid="52"/>
                                        </p:tgtEl>
                                        <p:attrNameLst>
                                          <p:attrName>style.visibility</p:attrName>
                                        </p:attrNameLst>
                                      </p:cBhvr>
                                      <p:to>
                                        <p:strVal val="visible"/>
                                      </p:to>
                                    </p:set>
                                    <p:anim calcmode="lin" valueType="num">
                                      <p:cBhvr>
                                        <p:cTn id="47" dur="500" fill="hold"/>
                                        <p:tgtEl>
                                          <p:spTgt spid="52"/>
                                        </p:tgtEl>
                                        <p:attrNameLst>
                                          <p:attrName>ppt_w</p:attrName>
                                        </p:attrNameLst>
                                      </p:cBhvr>
                                      <p:tavLst>
                                        <p:tav tm="0">
                                          <p:val>
                                            <p:fltVal val="0"/>
                                          </p:val>
                                        </p:tav>
                                        <p:tav tm="100000">
                                          <p:val>
                                            <p:strVal val="#ppt_w"/>
                                          </p:val>
                                        </p:tav>
                                      </p:tavLst>
                                    </p:anim>
                                    <p:anim calcmode="lin" valueType="num">
                                      <p:cBhvr>
                                        <p:cTn id="48" dur="500" fill="hold"/>
                                        <p:tgtEl>
                                          <p:spTgt spid="52"/>
                                        </p:tgtEl>
                                        <p:attrNameLst>
                                          <p:attrName>ppt_h</p:attrName>
                                        </p:attrNameLst>
                                      </p:cBhvr>
                                      <p:tavLst>
                                        <p:tav tm="0">
                                          <p:val>
                                            <p:fltVal val="0"/>
                                          </p:val>
                                        </p:tav>
                                        <p:tav tm="100000">
                                          <p:val>
                                            <p:strVal val="#ppt_h"/>
                                          </p:val>
                                        </p:tav>
                                      </p:tavLst>
                                    </p:anim>
                                    <p:animEffect transition="in" filter="fade">
                                      <p:cBhvr>
                                        <p:cTn id="49" dur="500"/>
                                        <p:tgtEl>
                                          <p:spTgt spid="52"/>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57"/>
                                        </p:tgtEl>
                                        <p:attrNameLst>
                                          <p:attrName>style.visibility</p:attrName>
                                        </p:attrNameLst>
                                      </p:cBhvr>
                                      <p:to>
                                        <p:strVal val="visible"/>
                                      </p:to>
                                    </p:set>
                                    <p:anim calcmode="lin" valueType="num">
                                      <p:cBhvr>
                                        <p:cTn id="52" dur="500" fill="hold"/>
                                        <p:tgtEl>
                                          <p:spTgt spid="57"/>
                                        </p:tgtEl>
                                        <p:attrNameLst>
                                          <p:attrName>ppt_w</p:attrName>
                                        </p:attrNameLst>
                                      </p:cBhvr>
                                      <p:tavLst>
                                        <p:tav tm="0">
                                          <p:val>
                                            <p:fltVal val="0"/>
                                          </p:val>
                                        </p:tav>
                                        <p:tav tm="100000">
                                          <p:val>
                                            <p:strVal val="#ppt_w"/>
                                          </p:val>
                                        </p:tav>
                                      </p:tavLst>
                                    </p:anim>
                                    <p:anim calcmode="lin" valueType="num">
                                      <p:cBhvr>
                                        <p:cTn id="53" dur="500" fill="hold"/>
                                        <p:tgtEl>
                                          <p:spTgt spid="57"/>
                                        </p:tgtEl>
                                        <p:attrNameLst>
                                          <p:attrName>ppt_h</p:attrName>
                                        </p:attrNameLst>
                                      </p:cBhvr>
                                      <p:tavLst>
                                        <p:tav tm="0">
                                          <p:val>
                                            <p:fltVal val="0"/>
                                          </p:val>
                                        </p:tav>
                                        <p:tav tm="100000">
                                          <p:val>
                                            <p:strVal val="#ppt_h"/>
                                          </p:val>
                                        </p:tav>
                                      </p:tavLst>
                                    </p:anim>
                                    <p:animEffect transition="in" filter="fade">
                                      <p:cBhvr>
                                        <p:cTn id="54" dur="500"/>
                                        <p:tgtEl>
                                          <p:spTgt spid="57"/>
                                        </p:tgtEl>
                                      </p:cBhvr>
                                    </p:animEffect>
                                  </p:childTnLst>
                                </p:cTn>
                              </p:par>
                              <p:par>
                                <p:cTn id="55" presetID="53" presetClass="entr" presetSubtype="16" fill="hold" nodeType="withEffect">
                                  <p:stCondLst>
                                    <p:cond delay="0"/>
                                  </p:stCondLst>
                                  <p:childTnLst>
                                    <p:set>
                                      <p:cBhvr>
                                        <p:cTn id="56" dur="1" fill="hold">
                                          <p:stCondLst>
                                            <p:cond delay="0"/>
                                          </p:stCondLst>
                                        </p:cTn>
                                        <p:tgtEl>
                                          <p:spTgt spid="64"/>
                                        </p:tgtEl>
                                        <p:attrNameLst>
                                          <p:attrName>style.visibility</p:attrName>
                                        </p:attrNameLst>
                                      </p:cBhvr>
                                      <p:to>
                                        <p:strVal val="visible"/>
                                      </p:to>
                                    </p:set>
                                    <p:anim calcmode="lin" valueType="num">
                                      <p:cBhvr>
                                        <p:cTn id="57" dur="500" fill="hold"/>
                                        <p:tgtEl>
                                          <p:spTgt spid="64"/>
                                        </p:tgtEl>
                                        <p:attrNameLst>
                                          <p:attrName>ppt_w</p:attrName>
                                        </p:attrNameLst>
                                      </p:cBhvr>
                                      <p:tavLst>
                                        <p:tav tm="0">
                                          <p:val>
                                            <p:fltVal val="0"/>
                                          </p:val>
                                        </p:tav>
                                        <p:tav tm="100000">
                                          <p:val>
                                            <p:strVal val="#ppt_w"/>
                                          </p:val>
                                        </p:tav>
                                      </p:tavLst>
                                    </p:anim>
                                    <p:anim calcmode="lin" valueType="num">
                                      <p:cBhvr>
                                        <p:cTn id="58" dur="500" fill="hold"/>
                                        <p:tgtEl>
                                          <p:spTgt spid="64"/>
                                        </p:tgtEl>
                                        <p:attrNameLst>
                                          <p:attrName>ppt_h</p:attrName>
                                        </p:attrNameLst>
                                      </p:cBhvr>
                                      <p:tavLst>
                                        <p:tav tm="0">
                                          <p:val>
                                            <p:fltVal val="0"/>
                                          </p:val>
                                        </p:tav>
                                        <p:tav tm="100000">
                                          <p:val>
                                            <p:strVal val="#ppt_h"/>
                                          </p:val>
                                        </p:tav>
                                      </p:tavLst>
                                    </p:anim>
                                    <p:animEffect transition="in" filter="fade">
                                      <p:cBhvr>
                                        <p:cTn id="59" dur="500"/>
                                        <p:tgtEl>
                                          <p:spTgt spid="64"/>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59"/>
                                        </p:tgtEl>
                                        <p:attrNameLst>
                                          <p:attrName>style.visibility</p:attrName>
                                        </p:attrNameLst>
                                      </p:cBhvr>
                                      <p:to>
                                        <p:strVal val="visible"/>
                                      </p:to>
                                    </p:set>
                                    <p:anim calcmode="lin" valueType="num">
                                      <p:cBhvr>
                                        <p:cTn id="62" dur="500" fill="hold"/>
                                        <p:tgtEl>
                                          <p:spTgt spid="59"/>
                                        </p:tgtEl>
                                        <p:attrNameLst>
                                          <p:attrName>ppt_w</p:attrName>
                                        </p:attrNameLst>
                                      </p:cBhvr>
                                      <p:tavLst>
                                        <p:tav tm="0">
                                          <p:val>
                                            <p:fltVal val="0"/>
                                          </p:val>
                                        </p:tav>
                                        <p:tav tm="100000">
                                          <p:val>
                                            <p:strVal val="#ppt_w"/>
                                          </p:val>
                                        </p:tav>
                                      </p:tavLst>
                                    </p:anim>
                                    <p:anim calcmode="lin" valueType="num">
                                      <p:cBhvr>
                                        <p:cTn id="63" dur="500" fill="hold"/>
                                        <p:tgtEl>
                                          <p:spTgt spid="59"/>
                                        </p:tgtEl>
                                        <p:attrNameLst>
                                          <p:attrName>ppt_h</p:attrName>
                                        </p:attrNameLst>
                                      </p:cBhvr>
                                      <p:tavLst>
                                        <p:tav tm="0">
                                          <p:val>
                                            <p:fltVal val="0"/>
                                          </p:val>
                                        </p:tav>
                                        <p:tav tm="100000">
                                          <p:val>
                                            <p:strVal val="#ppt_h"/>
                                          </p:val>
                                        </p:tav>
                                      </p:tavLst>
                                    </p:anim>
                                    <p:animEffect transition="in" filter="fade">
                                      <p:cBhvr>
                                        <p:cTn id="64" dur="500"/>
                                        <p:tgtEl>
                                          <p:spTgt spid="59"/>
                                        </p:tgtEl>
                                      </p:cBhvr>
                                    </p:animEffect>
                                  </p:childTnLst>
                                </p:cTn>
                              </p:par>
                              <p:par>
                                <p:cTn id="65" presetID="53" presetClass="entr" presetSubtype="16" fill="hold" nodeType="withEffect">
                                  <p:stCondLst>
                                    <p:cond delay="0"/>
                                  </p:stCondLst>
                                  <p:childTnLst>
                                    <p:set>
                                      <p:cBhvr>
                                        <p:cTn id="66" dur="1" fill="hold">
                                          <p:stCondLst>
                                            <p:cond delay="0"/>
                                          </p:stCondLst>
                                        </p:cTn>
                                        <p:tgtEl>
                                          <p:spTgt spid="69"/>
                                        </p:tgtEl>
                                        <p:attrNameLst>
                                          <p:attrName>style.visibility</p:attrName>
                                        </p:attrNameLst>
                                      </p:cBhvr>
                                      <p:to>
                                        <p:strVal val="visible"/>
                                      </p:to>
                                    </p:set>
                                    <p:anim calcmode="lin" valueType="num">
                                      <p:cBhvr>
                                        <p:cTn id="67" dur="500" fill="hold"/>
                                        <p:tgtEl>
                                          <p:spTgt spid="69"/>
                                        </p:tgtEl>
                                        <p:attrNameLst>
                                          <p:attrName>ppt_w</p:attrName>
                                        </p:attrNameLst>
                                      </p:cBhvr>
                                      <p:tavLst>
                                        <p:tav tm="0">
                                          <p:val>
                                            <p:fltVal val="0"/>
                                          </p:val>
                                        </p:tav>
                                        <p:tav tm="100000">
                                          <p:val>
                                            <p:strVal val="#ppt_w"/>
                                          </p:val>
                                        </p:tav>
                                      </p:tavLst>
                                    </p:anim>
                                    <p:anim calcmode="lin" valueType="num">
                                      <p:cBhvr>
                                        <p:cTn id="68" dur="500" fill="hold"/>
                                        <p:tgtEl>
                                          <p:spTgt spid="69"/>
                                        </p:tgtEl>
                                        <p:attrNameLst>
                                          <p:attrName>ppt_h</p:attrName>
                                        </p:attrNameLst>
                                      </p:cBhvr>
                                      <p:tavLst>
                                        <p:tav tm="0">
                                          <p:val>
                                            <p:fltVal val="0"/>
                                          </p:val>
                                        </p:tav>
                                        <p:tav tm="100000">
                                          <p:val>
                                            <p:strVal val="#ppt_h"/>
                                          </p:val>
                                        </p:tav>
                                      </p:tavLst>
                                    </p:anim>
                                    <p:animEffect transition="in" filter="fade">
                                      <p:cBhvr>
                                        <p:cTn id="69" dur="500"/>
                                        <p:tgtEl>
                                          <p:spTgt spid="69"/>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67"/>
                                        </p:tgtEl>
                                        <p:attrNameLst>
                                          <p:attrName>style.visibility</p:attrName>
                                        </p:attrNameLst>
                                      </p:cBhvr>
                                      <p:to>
                                        <p:strVal val="visible"/>
                                      </p:to>
                                    </p:set>
                                    <p:anim calcmode="lin" valueType="num">
                                      <p:cBhvr>
                                        <p:cTn id="72" dur="500" fill="hold"/>
                                        <p:tgtEl>
                                          <p:spTgt spid="67"/>
                                        </p:tgtEl>
                                        <p:attrNameLst>
                                          <p:attrName>ppt_w</p:attrName>
                                        </p:attrNameLst>
                                      </p:cBhvr>
                                      <p:tavLst>
                                        <p:tav tm="0">
                                          <p:val>
                                            <p:fltVal val="0"/>
                                          </p:val>
                                        </p:tav>
                                        <p:tav tm="100000">
                                          <p:val>
                                            <p:strVal val="#ppt_w"/>
                                          </p:val>
                                        </p:tav>
                                      </p:tavLst>
                                    </p:anim>
                                    <p:anim calcmode="lin" valueType="num">
                                      <p:cBhvr>
                                        <p:cTn id="73" dur="500" fill="hold"/>
                                        <p:tgtEl>
                                          <p:spTgt spid="67"/>
                                        </p:tgtEl>
                                        <p:attrNameLst>
                                          <p:attrName>ppt_h</p:attrName>
                                        </p:attrNameLst>
                                      </p:cBhvr>
                                      <p:tavLst>
                                        <p:tav tm="0">
                                          <p:val>
                                            <p:fltVal val="0"/>
                                          </p:val>
                                        </p:tav>
                                        <p:tav tm="100000">
                                          <p:val>
                                            <p:strVal val="#ppt_h"/>
                                          </p:val>
                                        </p:tav>
                                      </p:tavLst>
                                    </p:anim>
                                    <p:animEffect transition="in" filter="fade">
                                      <p:cBhvr>
                                        <p:cTn id="74"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7" grpId="0"/>
      <p:bldP spid="39" grpId="0"/>
      <p:bldP spid="55" grpId="0"/>
      <p:bldP spid="57" grpId="0"/>
      <p:bldP spid="59" grpId="0"/>
      <p:bldP spid="6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6</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666977"/>
          </a:xfrm>
          <a:prstGeom prst="rect">
            <a:avLst/>
          </a:prstGeom>
          <a:noFill/>
        </p:spPr>
        <p:txBody>
          <a:bodyPr wrap="square" rtlCol="0">
            <a:spAutoFit/>
          </a:bodyPr>
          <a:lstStyle/>
          <a:p>
            <a:pPr algn="ct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Một</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số</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ví</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dụ</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phép</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gán</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cơ</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bản</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15492440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3" name="Picture 2">
            <a:extLst>
              <a:ext uri="{FF2B5EF4-FFF2-40B4-BE49-F238E27FC236}">
                <a16:creationId xmlns:a16="http://schemas.microsoft.com/office/drawing/2014/main" id="{D3DD959E-DC6C-4C6C-8227-FDBB7EFC6B4F}"/>
              </a:ext>
            </a:extLst>
          </p:cNvPr>
          <p:cNvPicPr>
            <a:picLocks noChangeAspect="1"/>
          </p:cNvPicPr>
          <p:nvPr/>
        </p:nvPicPr>
        <p:blipFill rotWithShape="1">
          <a:blip r:embed="rId3"/>
          <a:srcRect b="40582"/>
          <a:stretch/>
        </p:blipFill>
        <p:spPr>
          <a:xfrm>
            <a:off x="334573" y="2445597"/>
            <a:ext cx="9097645" cy="1149049"/>
          </a:xfrm>
          <a:prstGeom prst="rect">
            <a:avLst/>
          </a:prstGeom>
        </p:spPr>
      </p:pic>
      <p:pic>
        <p:nvPicPr>
          <p:cNvPr id="95" name="Google Shape;95;p14"/>
          <p:cNvPicPr preferRelativeResize="0"/>
          <p:nvPr/>
        </p:nvPicPr>
        <p:blipFill rotWithShape="1">
          <a:blip r:embed="rId4">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cs typeface="Calibri" panose="020F0502020204030204" pitchFamily="34" charset="0"/>
                <a:sym typeface="Calibri"/>
              </a:rPr>
              <a:t>Ví</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dụ</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đảo</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giá</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trị</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và</a:t>
            </a:r>
            <a:r>
              <a:rPr lang="en-US" sz="3600" dirty="0">
                <a:solidFill>
                  <a:schemeClr val="lt1"/>
                </a:solidFill>
                <a:latin typeface="Calibri" panose="020F0502020204030204" pitchFamily="34" charset="0"/>
                <a:cs typeface="Calibri" panose="020F0502020204030204" pitchFamily="34" charset="0"/>
                <a:sym typeface="Calibri"/>
              </a:rPr>
              <a:t> ý </a:t>
            </a:r>
            <a:r>
              <a:rPr lang="en-US" sz="3600" dirty="0" err="1">
                <a:solidFill>
                  <a:schemeClr val="lt1"/>
                </a:solidFill>
                <a:latin typeface="Calibri" panose="020F0502020204030204" pitchFamily="34" charset="0"/>
                <a:cs typeface="Calibri" panose="020F0502020204030204" pitchFamily="34" charset="0"/>
                <a:sym typeface="Calibri"/>
              </a:rPr>
              <a:t>nghĩa</a:t>
            </a:r>
            <a:endParaRPr sz="36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8A297AAF-6986-4E9F-B543-587A127FBB51}"/>
              </a:ext>
            </a:extLst>
          </p:cNvPr>
          <p:cNvSpPr txBox="1"/>
          <p:nvPr/>
        </p:nvSpPr>
        <p:spPr>
          <a:xfrm>
            <a:off x="654133" y="1192051"/>
            <a:ext cx="8001000" cy="707886"/>
          </a:xfrm>
          <a:prstGeom prst="rect">
            <a:avLst/>
          </a:prstGeom>
          <a:noFill/>
        </p:spPr>
        <p:txBody>
          <a:bodyPr wrap="square" rtlCol="0">
            <a:spAutoFit/>
          </a:bodyPr>
          <a:lstStyle/>
          <a:p>
            <a:r>
              <a:rPr lang="en-US" sz="2000" b="1" dirty="0" err="1">
                <a:solidFill>
                  <a:srgbClr val="7030A0"/>
                </a:solidFill>
                <a:latin typeface="Calibri" panose="020F0502020204030204" pitchFamily="34" charset="0"/>
                <a:cs typeface="Calibri" panose="020F0502020204030204" pitchFamily="34" charset="0"/>
              </a:rPr>
              <a:t>Yêu</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cầu</a:t>
            </a:r>
            <a:r>
              <a:rPr lang="en-US" sz="2000" b="1" dirty="0">
                <a:solidFill>
                  <a:srgbClr val="7030A0"/>
                </a:solidFill>
                <a:latin typeface="Calibri" panose="020F0502020204030204" pitchFamily="34" charset="0"/>
                <a:cs typeface="Calibri" panose="020F0502020204030204" pitchFamily="34" charset="0"/>
              </a:rPr>
              <a:t>: Cho </a:t>
            </a:r>
            <a:r>
              <a:rPr lang="en-US" sz="2000" b="1" dirty="0" err="1">
                <a:solidFill>
                  <a:srgbClr val="7030A0"/>
                </a:solidFill>
                <a:latin typeface="Calibri" panose="020F0502020204030204" pitchFamily="34" charset="0"/>
                <a:cs typeface="Calibri" panose="020F0502020204030204" pitchFamily="34" charset="0"/>
              </a:rPr>
              <a:t>biến</a:t>
            </a:r>
            <a:r>
              <a:rPr lang="en-US" sz="2000" b="1" dirty="0">
                <a:solidFill>
                  <a:srgbClr val="7030A0"/>
                </a:solidFill>
                <a:latin typeface="Calibri" panose="020F0502020204030204" pitchFamily="34" charset="0"/>
                <a:cs typeface="Calibri" panose="020F0502020204030204" pitchFamily="34" charset="0"/>
              </a:rPr>
              <a:t> a </a:t>
            </a:r>
            <a:r>
              <a:rPr lang="en-US" sz="2000" b="1" dirty="0" err="1">
                <a:solidFill>
                  <a:srgbClr val="7030A0"/>
                </a:solidFill>
                <a:latin typeface="Calibri" panose="020F0502020204030204" pitchFamily="34" charset="0"/>
                <a:cs typeface="Calibri" panose="020F0502020204030204" pitchFamily="34" charset="0"/>
              </a:rPr>
              <a:t>có</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giá</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trị</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là</a:t>
            </a:r>
            <a:r>
              <a:rPr lang="en-US" sz="2000" b="1" dirty="0">
                <a:solidFill>
                  <a:srgbClr val="7030A0"/>
                </a:solidFill>
                <a:latin typeface="Calibri" panose="020F0502020204030204" pitchFamily="34" charset="0"/>
                <a:cs typeface="Calibri" panose="020F0502020204030204" pitchFamily="34" charset="0"/>
              </a:rPr>
              <a:t> 10, b </a:t>
            </a:r>
            <a:r>
              <a:rPr lang="en-US" sz="2000" b="1" dirty="0" err="1">
                <a:solidFill>
                  <a:srgbClr val="7030A0"/>
                </a:solidFill>
                <a:latin typeface="Calibri" panose="020F0502020204030204" pitchFamily="34" charset="0"/>
                <a:cs typeface="Calibri" panose="020F0502020204030204" pitchFamily="34" charset="0"/>
              </a:rPr>
              <a:t>có</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giá</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trị</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là</a:t>
            </a:r>
            <a:r>
              <a:rPr lang="en-US" sz="2000" b="1" dirty="0">
                <a:solidFill>
                  <a:srgbClr val="7030A0"/>
                </a:solidFill>
                <a:latin typeface="Calibri" panose="020F0502020204030204" pitchFamily="34" charset="0"/>
                <a:cs typeface="Calibri" panose="020F0502020204030204" pitchFamily="34" charset="0"/>
              </a:rPr>
              <a:t> 20. </a:t>
            </a:r>
            <a:r>
              <a:rPr lang="en-US" sz="2000" b="1" dirty="0" err="1">
                <a:solidFill>
                  <a:srgbClr val="7030A0"/>
                </a:solidFill>
                <a:latin typeface="Calibri" panose="020F0502020204030204" pitchFamily="34" charset="0"/>
                <a:cs typeface="Calibri" panose="020F0502020204030204" pitchFamily="34" charset="0"/>
              </a:rPr>
              <a:t>Hãy</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đổi</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giá</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trị</a:t>
            </a:r>
            <a:r>
              <a:rPr lang="en-US" sz="2000" b="1" dirty="0">
                <a:solidFill>
                  <a:srgbClr val="7030A0"/>
                </a:solidFill>
                <a:latin typeface="Calibri" panose="020F0502020204030204" pitchFamily="34" charset="0"/>
                <a:cs typeface="Calibri" panose="020F0502020204030204" pitchFamily="34" charset="0"/>
              </a:rPr>
              <a:t> 2 </a:t>
            </a:r>
            <a:r>
              <a:rPr lang="en-US" sz="2000" b="1" dirty="0" err="1">
                <a:solidFill>
                  <a:srgbClr val="7030A0"/>
                </a:solidFill>
                <a:latin typeface="Calibri" panose="020F0502020204030204" pitchFamily="34" charset="0"/>
                <a:cs typeface="Calibri" panose="020F0502020204030204" pitchFamily="34" charset="0"/>
              </a:rPr>
              <a:t>biến</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này</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với</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nhau</a:t>
            </a:r>
            <a:r>
              <a:rPr lang="en-US" sz="2000" b="1" dirty="0">
                <a:solidFill>
                  <a:srgbClr val="7030A0"/>
                </a:solidFill>
                <a:latin typeface="Calibri" panose="020F0502020204030204" pitchFamily="34" charset="0"/>
                <a:cs typeface="Calibri" panose="020F0502020204030204" pitchFamily="34" charset="0"/>
              </a:rPr>
              <a:t>.</a:t>
            </a:r>
            <a:endParaRPr lang="vi-VN" sz="2000" b="1" dirty="0">
              <a:solidFill>
                <a:srgbClr val="7030A0"/>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DFE90880-0813-4468-A8F1-8D95908CF142}"/>
              </a:ext>
            </a:extLst>
          </p:cNvPr>
          <p:cNvSpPr txBox="1"/>
          <p:nvPr/>
        </p:nvSpPr>
        <p:spPr>
          <a:xfrm>
            <a:off x="643247" y="1972712"/>
            <a:ext cx="3249608" cy="400110"/>
          </a:xfrm>
          <a:prstGeom prst="rect">
            <a:avLst/>
          </a:prstGeom>
          <a:noFill/>
        </p:spPr>
        <p:txBody>
          <a:bodyPr wrap="none" rtlCol="0">
            <a:spAutoFit/>
          </a:bodyPr>
          <a:lstStyle/>
          <a:p>
            <a:r>
              <a:rPr lang="en-US" sz="2000" i="1" dirty="0" err="1">
                <a:solidFill>
                  <a:srgbClr val="0070C0"/>
                </a:solidFill>
                <a:latin typeface="Calibri" panose="020F0502020204030204" pitchFamily="34" charset="0"/>
                <a:cs typeface="Calibri" panose="020F0502020204030204" pitchFamily="34" charset="0"/>
              </a:rPr>
              <a:t>Cách</a:t>
            </a:r>
            <a:r>
              <a:rPr lang="en-US" sz="2000" i="1" dirty="0">
                <a:solidFill>
                  <a:srgbClr val="0070C0"/>
                </a:solidFill>
                <a:latin typeface="Calibri" panose="020F0502020204030204" pitchFamily="34" charset="0"/>
                <a:cs typeface="Calibri" panose="020F0502020204030204" pitchFamily="34" charset="0"/>
              </a:rPr>
              <a:t> 1: </a:t>
            </a:r>
            <a:r>
              <a:rPr lang="en-US" sz="2000" i="1" dirty="0" err="1">
                <a:solidFill>
                  <a:srgbClr val="0070C0"/>
                </a:solidFill>
                <a:latin typeface="Calibri" panose="020F0502020204030204" pitchFamily="34" charset="0"/>
                <a:cs typeface="Calibri" panose="020F0502020204030204" pitchFamily="34" charset="0"/>
              </a:rPr>
              <a:t>dùng</a:t>
            </a:r>
            <a:r>
              <a:rPr lang="en-US" sz="2000" i="1" dirty="0">
                <a:solidFill>
                  <a:srgbClr val="0070C0"/>
                </a:solidFill>
                <a:latin typeface="Calibri" panose="020F0502020204030204" pitchFamily="34" charset="0"/>
                <a:cs typeface="Calibri" panose="020F0502020204030204" pitchFamily="34" charset="0"/>
              </a:rPr>
              <a:t> </a:t>
            </a:r>
            <a:r>
              <a:rPr lang="en-US" sz="2000" i="1" dirty="0" err="1">
                <a:solidFill>
                  <a:srgbClr val="0070C0"/>
                </a:solidFill>
                <a:latin typeface="Calibri" panose="020F0502020204030204" pitchFamily="34" charset="0"/>
                <a:cs typeface="Calibri" panose="020F0502020204030204" pitchFamily="34" charset="0"/>
              </a:rPr>
              <a:t>thêm</a:t>
            </a:r>
            <a:r>
              <a:rPr lang="en-US" sz="2000" i="1" dirty="0">
                <a:solidFill>
                  <a:srgbClr val="0070C0"/>
                </a:solidFill>
                <a:latin typeface="Calibri" panose="020F0502020204030204" pitchFamily="34" charset="0"/>
                <a:cs typeface="Calibri" panose="020F0502020204030204" pitchFamily="34" charset="0"/>
              </a:rPr>
              <a:t> </a:t>
            </a:r>
            <a:r>
              <a:rPr lang="en-US" sz="2000" i="1" dirty="0" err="1">
                <a:solidFill>
                  <a:srgbClr val="0070C0"/>
                </a:solidFill>
                <a:latin typeface="Calibri" panose="020F0502020204030204" pitchFamily="34" charset="0"/>
                <a:cs typeface="Calibri" panose="020F0502020204030204" pitchFamily="34" charset="0"/>
              </a:rPr>
              <a:t>biến</a:t>
            </a:r>
            <a:r>
              <a:rPr lang="en-US" sz="2000" i="1" dirty="0">
                <a:solidFill>
                  <a:srgbClr val="0070C0"/>
                </a:solidFill>
                <a:latin typeface="Calibri" panose="020F0502020204030204" pitchFamily="34" charset="0"/>
                <a:cs typeface="Calibri" panose="020F0502020204030204" pitchFamily="34" charset="0"/>
              </a:rPr>
              <a:t> </a:t>
            </a:r>
            <a:r>
              <a:rPr lang="en-US" sz="2000" i="1" dirty="0" err="1">
                <a:solidFill>
                  <a:srgbClr val="0070C0"/>
                </a:solidFill>
                <a:latin typeface="Calibri" panose="020F0502020204030204" pitchFamily="34" charset="0"/>
                <a:cs typeface="Calibri" panose="020F0502020204030204" pitchFamily="34" charset="0"/>
              </a:rPr>
              <a:t>phụ</a:t>
            </a:r>
            <a:r>
              <a:rPr lang="en-US" sz="2000" i="1" dirty="0">
                <a:solidFill>
                  <a:srgbClr val="0070C0"/>
                </a:solidFill>
                <a:latin typeface="Calibri" panose="020F0502020204030204" pitchFamily="34" charset="0"/>
                <a:cs typeface="Calibri" panose="020F0502020204030204" pitchFamily="34" charset="0"/>
              </a:rPr>
              <a:t> c</a:t>
            </a:r>
            <a:endParaRPr lang="vi-VN" sz="2000" i="1" dirty="0">
              <a:solidFill>
                <a:srgbClr val="0070C0"/>
              </a:solidFill>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2F818BAA-1C92-4BD2-A43D-B29114EFA646}"/>
              </a:ext>
            </a:extLst>
          </p:cNvPr>
          <p:cNvSpPr txBox="1"/>
          <p:nvPr/>
        </p:nvSpPr>
        <p:spPr>
          <a:xfrm>
            <a:off x="668647" y="4314449"/>
            <a:ext cx="3658374" cy="400110"/>
          </a:xfrm>
          <a:prstGeom prst="rect">
            <a:avLst/>
          </a:prstGeom>
          <a:noFill/>
        </p:spPr>
        <p:txBody>
          <a:bodyPr wrap="none" rtlCol="0">
            <a:spAutoFit/>
          </a:bodyPr>
          <a:lstStyle/>
          <a:p>
            <a:r>
              <a:rPr lang="en-US" sz="2000" i="1" dirty="0" err="1">
                <a:solidFill>
                  <a:srgbClr val="0070C0"/>
                </a:solidFill>
                <a:latin typeface="Calibri" panose="020F0502020204030204" pitchFamily="34" charset="0"/>
                <a:cs typeface="Calibri" panose="020F0502020204030204" pitchFamily="34" charset="0"/>
              </a:rPr>
              <a:t>Cách</a:t>
            </a:r>
            <a:r>
              <a:rPr lang="en-US" sz="2000" i="1" dirty="0">
                <a:solidFill>
                  <a:srgbClr val="0070C0"/>
                </a:solidFill>
                <a:latin typeface="Calibri" panose="020F0502020204030204" pitchFamily="34" charset="0"/>
                <a:cs typeface="Calibri" panose="020F0502020204030204" pitchFamily="34" charset="0"/>
              </a:rPr>
              <a:t> 2: </a:t>
            </a:r>
            <a:r>
              <a:rPr lang="en-US" sz="2000" i="1" dirty="0" err="1">
                <a:solidFill>
                  <a:srgbClr val="0070C0"/>
                </a:solidFill>
                <a:latin typeface="Calibri" panose="020F0502020204030204" pitchFamily="34" charset="0"/>
                <a:cs typeface="Calibri" panose="020F0502020204030204" pitchFamily="34" charset="0"/>
              </a:rPr>
              <a:t>không</a:t>
            </a:r>
            <a:r>
              <a:rPr lang="en-US" sz="2000" i="1" dirty="0">
                <a:solidFill>
                  <a:srgbClr val="0070C0"/>
                </a:solidFill>
                <a:latin typeface="Calibri" panose="020F0502020204030204" pitchFamily="34" charset="0"/>
                <a:cs typeface="Calibri" panose="020F0502020204030204" pitchFamily="34" charset="0"/>
              </a:rPr>
              <a:t> </a:t>
            </a:r>
            <a:r>
              <a:rPr lang="en-US" sz="2000" i="1" dirty="0" err="1">
                <a:solidFill>
                  <a:srgbClr val="0070C0"/>
                </a:solidFill>
                <a:latin typeface="Calibri" panose="020F0502020204030204" pitchFamily="34" charset="0"/>
                <a:cs typeface="Calibri" panose="020F0502020204030204" pitchFamily="34" charset="0"/>
              </a:rPr>
              <a:t>sử</a:t>
            </a:r>
            <a:r>
              <a:rPr lang="en-US" sz="2000" i="1" dirty="0">
                <a:solidFill>
                  <a:srgbClr val="0070C0"/>
                </a:solidFill>
                <a:latin typeface="Calibri" panose="020F0502020204030204" pitchFamily="34" charset="0"/>
                <a:cs typeface="Calibri" panose="020F0502020204030204" pitchFamily="34" charset="0"/>
              </a:rPr>
              <a:t> </a:t>
            </a:r>
            <a:r>
              <a:rPr lang="en-US" sz="2000" i="1" dirty="0" err="1">
                <a:solidFill>
                  <a:srgbClr val="0070C0"/>
                </a:solidFill>
                <a:latin typeface="Calibri" panose="020F0502020204030204" pitchFamily="34" charset="0"/>
                <a:cs typeface="Calibri" panose="020F0502020204030204" pitchFamily="34" charset="0"/>
              </a:rPr>
              <a:t>dụng</a:t>
            </a:r>
            <a:r>
              <a:rPr lang="en-US" sz="2000" i="1" dirty="0">
                <a:solidFill>
                  <a:srgbClr val="0070C0"/>
                </a:solidFill>
                <a:latin typeface="Calibri" panose="020F0502020204030204" pitchFamily="34" charset="0"/>
                <a:cs typeface="Calibri" panose="020F0502020204030204" pitchFamily="34" charset="0"/>
              </a:rPr>
              <a:t> </a:t>
            </a:r>
            <a:r>
              <a:rPr lang="en-US" sz="2000" i="1" dirty="0" err="1">
                <a:solidFill>
                  <a:srgbClr val="0070C0"/>
                </a:solidFill>
                <a:latin typeface="Calibri" panose="020F0502020204030204" pitchFamily="34" charset="0"/>
                <a:cs typeface="Calibri" panose="020F0502020204030204" pitchFamily="34" charset="0"/>
              </a:rPr>
              <a:t>biến</a:t>
            </a:r>
            <a:r>
              <a:rPr lang="en-US" sz="2000" i="1" dirty="0">
                <a:solidFill>
                  <a:srgbClr val="0070C0"/>
                </a:solidFill>
                <a:latin typeface="Calibri" panose="020F0502020204030204" pitchFamily="34" charset="0"/>
                <a:cs typeface="Calibri" panose="020F0502020204030204" pitchFamily="34" charset="0"/>
              </a:rPr>
              <a:t> </a:t>
            </a:r>
            <a:r>
              <a:rPr lang="en-US" sz="2000" i="1" dirty="0" err="1">
                <a:solidFill>
                  <a:srgbClr val="0070C0"/>
                </a:solidFill>
                <a:latin typeface="Calibri" panose="020F0502020204030204" pitchFamily="34" charset="0"/>
                <a:cs typeface="Calibri" panose="020F0502020204030204" pitchFamily="34" charset="0"/>
              </a:rPr>
              <a:t>phụ</a:t>
            </a:r>
            <a:r>
              <a:rPr lang="en-US" sz="2000" i="1" dirty="0">
                <a:solidFill>
                  <a:srgbClr val="0070C0"/>
                </a:solidFill>
                <a:latin typeface="Calibri" panose="020F0502020204030204" pitchFamily="34" charset="0"/>
                <a:cs typeface="Calibri" panose="020F0502020204030204" pitchFamily="34" charset="0"/>
              </a:rPr>
              <a:t> c</a:t>
            </a:r>
            <a:endParaRPr lang="vi-VN" sz="2000" i="1" dirty="0">
              <a:solidFill>
                <a:srgbClr val="0070C0"/>
              </a:solidFill>
              <a:latin typeface="Calibri" panose="020F0502020204030204" pitchFamily="34" charset="0"/>
              <a:cs typeface="Calibri" panose="020F0502020204030204" pitchFamily="34" charset="0"/>
            </a:endParaRPr>
          </a:p>
        </p:txBody>
      </p:sp>
      <p:sp>
        <p:nvSpPr>
          <p:cNvPr id="9" name="Right Brace 8">
            <a:extLst>
              <a:ext uri="{FF2B5EF4-FFF2-40B4-BE49-F238E27FC236}">
                <a16:creationId xmlns:a16="http://schemas.microsoft.com/office/drawing/2014/main" id="{3AA2D6D3-3328-47BC-AE80-C52F480D74B6}"/>
              </a:ext>
            </a:extLst>
          </p:cNvPr>
          <p:cNvSpPr/>
          <p:nvPr/>
        </p:nvSpPr>
        <p:spPr>
          <a:xfrm>
            <a:off x="9301217" y="2924050"/>
            <a:ext cx="678012" cy="2325687"/>
          </a:xfrm>
          <a:prstGeom prst="rightBrace">
            <a:avLst>
              <a:gd name="adj1" fmla="val 8333"/>
              <a:gd name="adj2" fmla="val 4750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sz="200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8D742717-378D-4F61-A623-989179653AE6}"/>
              </a:ext>
            </a:extLst>
          </p:cNvPr>
          <p:cNvSpPr txBox="1"/>
          <p:nvPr/>
        </p:nvSpPr>
        <p:spPr>
          <a:xfrm>
            <a:off x="10284029" y="3071230"/>
            <a:ext cx="1367972" cy="2246769"/>
          </a:xfrm>
          <a:prstGeom prst="rect">
            <a:avLst/>
          </a:prstGeom>
          <a:noFill/>
        </p:spPr>
        <p:txBody>
          <a:bodyPr wrap="square" rtlCol="0">
            <a:spAutoFit/>
          </a:bodyPr>
          <a:lstStyle/>
          <a:p>
            <a:r>
              <a:rPr lang="en-US" sz="2000" i="1" dirty="0" err="1">
                <a:solidFill>
                  <a:srgbClr val="C00000"/>
                </a:solidFill>
                <a:latin typeface="Calibri" panose="020F0502020204030204" pitchFamily="34" charset="0"/>
                <a:cs typeface="Calibri" panose="020F0502020204030204" pitchFamily="34" charset="0"/>
              </a:rPr>
              <a:t>Ưu</a:t>
            </a:r>
            <a:r>
              <a:rPr lang="en-US" sz="2000" i="1" dirty="0">
                <a:solidFill>
                  <a:srgbClr val="C00000"/>
                </a:solidFill>
                <a:latin typeface="Calibri" panose="020F0502020204030204" pitchFamily="34" charset="0"/>
                <a:cs typeface="Calibri" panose="020F0502020204030204" pitchFamily="34" charset="0"/>
              </a:rPr>
              <a:t> </a:t>
            </a:r>
            <a:r>
              <a:rPr lang="en-US" sz="2000" i="1" dirty="0" err="1">
                <a:solidFill>
                  <a:srgbClr val="C00000"/>
                </a:solidFill>
                <a:latin typeface="Calibri" panose="020F0502020204030204" pitchFamily="34" charset="0"/>
                <a:cs typeface="Calibri" panose="020F0502020204030204" pitchFamily="34" charset="0"/>
              </a:rPr>
              <a:t>nhược</a:t>
            </a:r>
            <a:r>
              <a:rPr lang="en-US" sz="2000" i="1" dirty="0">
                <a:solidFill>
                  <a:srgbClr val="C00000"/>
                </a:solidFill>
                <a:latin typeface="Calibri" panose="020F0502020204030204" pitchFamily="34" charset="0"/>
                <a:cs typeface="Calibri" panose="020F0502020204030204" pitchFamily="34" charset="0"/>
              </a:rPr>
              <a:t> </a:t>
            </a:r>
            <a:r>
              <a:rPr lang="en-US" sz="2000" i="1" dirty="0" err="1">
                <a:solidFill>
                  <a:srgbClr val="C00000"/>
                </a:solidFill>
                <a:latin typeface="Calibri" panose="020F0502020204030204" pitchFamily="34" charset="0"/>
                <a:cs typeface="Calibri" panose="020F0502020204030204" pitchFamily="34" charset="0"/>
              </a:rPr>
              <a:t>điểm</a:t>
            </a:r>
            <a:r>
              <a:rPr lang="en-US" sz="2000" i="1" dirty="0">
                <a:solidFill>
                  <a:srgbClr val="C00000"/>
                </a:solidFill>
                <a:latin typeface="Calibri" panose="020F0502020204030204" pitchFamily="34" charset="0"/>
                <a:cs typeface="Calibri" panose="020F0502020204030204" pitchFamily="34" charset="0"/>
              </a:rPr>
              <a:t> </a:t>
            </a:r>
            <a:r>
              <a:rPr lang="en-US" sz="2000" i="1" dirty="0" err="1">
                <a:solidFill>
                  <a:srgbClr val="C00000"/>
                </a:solidFill>
                <a:latin typeface="Calibri" panose="020F0502020204030204" pitchFamily="34" charset="0"/>
                <a:cs typeface="Calibri" panose="020F0502020204030204" pitchFamily="34" charset="0"/>
              </a:rPr>
              <a:t>từng</a:t>
            </a:r>
            <a:r>
              <a:rPr lang="en-US" sz="2000" i="1" dirty="0">
                <a:solidFill>
                  <a:srgbClr val="C00000"/>
                </a:solidFill>
                <a:latin typeface="Calibri" panose="020F0502020204030204" pitchFamily="34" charset="0"/>
                <a:cs typeface="Calibri" panose="020F0502020204030204" pitchFamily="34" charset="0"/>
              </a:rPr>
              <a:t> </a:t>
            </a:r>
            <a:r>
              <a:rPr lang="en-US" sz="2000" i="1" dirty="0" err="1">
                <a:solidFill>
                  <a:srgbClr val="C00000"/>
                </a:solidFill>
                <a:latin typeface="Calibri" panose="020F0502020204030204" pitchFamily="34" charset="0"/>
                <a:cs typeface="Calibri" panose="020F0502020204030204" pitchFamily="34" charset="0"/>
              </a:rPr>
              <a:t>cách</a:t>
            </a:r>
            <a:r>
              <a:rPr lang="en-US" sz="2000" i="1" dirty="0">
                <a:solidFill>
                  <a:srgbClr val="C00000"/>
                </a:solidFill>
                <a:latin typeface="Calibri" panose="020F0502020204030204" pitchFamily="34" charset="0"/>
                <a:cs typeface="Calibri" panose="020F0502020204030204" pitchFamily="34" charset="0"/>
              </a:rPr>
              <a:t> </a:t>
            </a:r>
            <a:r>
              <a:rPr lang="en-US" sz="2000" i="1" dirty="0" err="1">
                <a:solidFill>
                  <a:srgbClr val="C00000"/>
                </a:solidFill>
                <a:latin typeface="Calibri" panose="020F0502020204030204" pitchFamily="34" charset="0"/>
                <a:cs typeface="Calibri" panose="020F0502020204030204" pitchFamily="34" charset="0"/>
              </a:rPr>
              <a:t>là</a:t>
            </a:r>
            <a:r>
              <a:rPr lang="en-US" sz="2000" i="1" dirty="0">
                <a:solidFill>
                  <a:srgbClr val="C00000"/>
                </a:solidFill>
                <a:latin typeface="Calibri" panose="020F0502020204030204" pitchFamily="34" charset="0"/>
                <a:cs typeface="Calibri" panose="020F0502020204030204" pitchFamily="34" charset="0"/>
              </a:rPr>
              <a:t> </a:t>
            </a:r>
            <a:r>
              <a:rPr lang="en-US" sz="2000" i="1" dirty="0" err="1">
                <a:solidFill>
                  <a:srgbClr val="C00000"/>
                </a:solidFill>
                <a:latin typeface="Calibri" panose="020F0502020204030204" pitchFamily="34" charset="0"/>
                <a:cs typeface="Calibri" panose="020F0502020204030204" pitchFamily="34" charset="0"/>
              </a:rPr>
              <a:t>gì</a:t>
            </a:r>
            <a:r>
              <a:rPr lang="en-US" sz="2000" i="1" dirty="0">
                <a:solidFill>
                  <a:srgbClr val="C00000"/>
                </a:solidFill>
                <a:latin typeface="Calibri" panose="020F0502020204030204" pitchFamily="34" charset="0"/>
                <a:cs typeface="Calibri" panose="020F0502020204030204" pitchFamily="34" charset="0"/>
              </a:rPr>
              <a:t>?</a:t>
            </a:r>
          </a:p>
          <a:p>
            <a:endParaRPr lang="en-US" sz="2000" i="1" dirty="0">
              <a:solidFill>
                <a:srgbClr val="C00000"/>
              </a:solidFill>
              <a:latin typeface="Calibri" panose="020F0502020204030204" pitchFamily="34" charset="0"/>
              <a:cs typeface="Calibri" panose="020F0502020204030204" pitchFamily="34" charset="0"/>
            </a:endParaRPr>
          </a:p>
          <a:p>
            <a:r>
              <a:rPr lang="en-US" sz="2000" i="1" dirty="0">
                <a:solidFill>
                  <a:srgbClr val="C00000"/>
                </a:solidFill>
                <a:latin typeface="Calibri" panose="020F0502020204030204" pitchFamily="34" charset="0"/>
                <a:cs typeface="Calibri" panose="020F0502020204030204" pitchFamily="34" charset="0"/>
              </a:rPr>
              <a:t>Ta </a:t>
            </a:r>
            <a:r>
              <a:rPr lang="en-US" sz="2000" i="1" dirty="0" err="1">
                <a:solidFill>
                  <a:srgbClr val="C00000"/>
                </a:solidFill>
                <a:latin typeface="Calibri" panose="020F0502020204030204" pitchFamily="34" charset="0"/>
                <a:cs typeface="Calibri" panose="020F0502020204030204" pitchFamily="34" charset="0"/>
              </a:rPr>
              <a:t>rút</a:t>
            </a:r>
            <a:r>
              <a:rPr lang="en-US" sz="2000" i="1" dirty="0">
                <a:solidFill>
                  <a:srgbClr val="C00000"/>
                </a:solidFill>
                <a:latin typeface="Calibri" panose="020F0502020204030204" pitchFamily="34" charset="0"/>
                <a:cs typeface="Calibri" panose="020F0502020204030204" pitchFamily="34" charset="0"/>
              </a:rPr>
              <a:t> </a:t>
            </a:r>
            <a:r>
              <a:rPr lang="en-US" sz="2000" i="1" dirty="0" err="1">
                <a:solidFill>
                  <a:srgbClr val="C00000"/>
                </a:solidFill>
                <a:latin typeface="Calibri" panose="020F0502020204030204" pitchFamily="34" charset="0"/>
                <a:cs typeface="Calibri" panose="020F0502020204030204" pitchFamily="34" charset="0"/>
              </a:rPr>
              <a:t>ra</a:t>
            </a:r>
            <a:r>
              <a:rPr lang="en-US" sz="2000" i="1" dirty="0">
                <a:solidFill>
                  <a:srgbClr val="C00000"/>
                </a:solidFill>
                <a:latin typeface="Calibri" panose="020F0502020204030204" pitchFamily="34" charset="0"/>
                <a:cs typeface="Calibri" panose="020F0502020204030204" pitchFamily="34" charset="0"/>
              </a:rPr>
              <a:t> </a:t>
            </a:r>
            <a:r>
              <a:rPr lang="en-US" sz="2000" i="1" dirty="0" err="1">
                <a:solidFill>
                  <a:srgbClr val="C00000"/>
                </a:solidFill>
                <a:latin typeface="Calibri" panose="020F0502020204030204" pitchFamily="34" charset="0"/>
                <a:cs typeface="Calibri" panose="020F0502020204030204" pitchFamily="34" charset="0"/>
              </a:rPr>
              <a:t>được</a:t>
            </a:r>
            <a:r>
              <a:rPr lang="en-US" sz="2000" i="1" dirty="0">
                <a:solidFill>
                  <a:srgbClr val="C00000"/>
                </a:solidFill>
                <a:latin typeface="Calibri" panose="020F0502020204030204" pitchFamily="34" charset="0"/>
                <a:cs typeface="Calibri" panose="020F0502020204030204" pitchFamily="34" charset="0"/>
              </a:rPr>
              <a:t> ý </a:t>
            </a:r>
            <a:r>
              <a:rPr lang="en-US" sz="2000" i="1" dirty="0" err="1">
                <a:solidFill>
                  <a:srgbClr val="C00000"/>
                </a:solidFill>
                <a:latin typeface="Calibri" panose="020F0502020204030204" pitchFamily="34" charset="0"/>
                <a:cs typeface="Calibri" panose="020F0502020204030204" pitchFamily="34" charset="0"/>
              </a:rPr>
              <a:t>nghĩa</a:t>
            </a:r>
            <a:r>
              <a:rPr lang="en-US" sz="2000" i="1" dirty="0">
                <a:solidFill>
                  <a:srgbClr val="C00000"/>
                </a:solidFill>
                <a:latin typeface="Calibri" panose="020F0502020204030204" pitchFamily="34" charset="0"/>
                <a:cs typeface="Calibri" panose="020F0502020204030204" pitchFamily="34" charset="0"/>
              </a:rPr>
              <a:t> </a:t>
            </a:r>
            <a:r>
              <a:rPr lang="en-US" sz="2000" i="1" dirty="0" err="1">
                <a:solidFill>
                  <a:srgbClr val="C00000"/>
                </a:solidFill>
                <a:latin typeface="Calibri" panose="020F0502020204030204" pitchFamily="34" charset="0"/>
                <a:cs typeface="Calibri" panose="020F0502020204030204" pitchFamily="34" charset="0"/>
              </a:rPr>
              <a:t>gì</a:t>
            </a:r>
            <a:r>
              <a:rPr lang="en-US" sz="2000" i="1" dirty="0">
                <a:solidFill>
                  <a:srgbClr val="C00000"/>
                </a:solidFill>
                <a:latin typeface="Calibri" panose="020F0502020204030204" pitchFamily="34" charset="0"/>
                <a:cs typeface="Calibri" panose="020F0502020204030204" pitchFamily="34" charset="0"/>
              </a:rPr>
              <a:t>?</a:t>
            </a:r>
            <a:endParaRPr lang="vi-VN" sz="2000" i="1" dirty="0">
              <a:solidFill>
                <a:srgbClr val="C00000"/>
              </a:solidFill>
              <a:latin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20BEE550-8E2F-461A-B582-1F3BFFBD847E}"/>
              </a:ext>
            </a:extLst>
          </p:cNvPr>
          <p:cNvPicPr>
            <a:picLocks noChangeAspect="1"/>
          </p:cNvPicPr>
          <p:nvPr/>
        </p:nvPicPr>
        <p:blipFill>
          <a:blip r:embed="rId5"/>
          <a:stretch>
            <a:fillRect/>
          </a:stretch>
        </p:blipFill>
        <p:spPr>
          <a:xfrm>
            <a:off x="563749" y="4847458"/>
            <a:ext cx="2629267" cy="943107"/>
          </a:xfrm>
          <a:prstGeom prst="rect">
            <a:avLst/>
          </a:prstGeom>
        </p:spPr>
      </p:pic>
    </p:spTree>
    <p:extLst>
      <p:ext uri="{BB962C8B-B14F-4D97-AF65-F5344CB8AC3E}">
        <p14:creationId xmlns:p14="http://schemas.microsoft.com/office/powerpoint/2010/main" val="1955979614"/>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7</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666977"/>
          </a:xfrm>
          <a:prstGeom prst="rect">
            <a:avLst/>
          </a:prstGeom>
          <a:noFill/>
        </p:spPr>
        <p:txBody>
          <a:bodyPr wrap="square" rtlCol="0">
            <a:spAutoFit/>
          </a:bodyPr>
          <a:lstStyle/>
          <a:p>
            <a:pPr algn="ct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Một</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số</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hàm</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toán</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học</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thường</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dùng</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16383315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cs typeface="Calibri" panose="020F0502020204030204" pitchFamily="34" charset="0"/>
                <a:sym typeface="Calibri"/>
              </a:rPr>
              <a:t>Một</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số</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hàm</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toán</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học</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thường</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dùng</a:t>
            </a:r>
            <a:endParaRPr sz="3600" dirty="0">
              <a:latin typeface="Calibri" panose="020F0502020204030204" pitchFamily="34" charset="0"/>
              <a:cs typeface="Calibri" panose="020F0502020204030204" pitchFamily="34" charset="0"/>
            </a:endParaRPr>
          </a:p>
        </p:txBody>
      </p:sp>
      <p:graphicFrame>
        <p:nvGraphicFramePr>
          <p:cNvPr id="4" name="Table 3">
            <a:extLst>
              <a:ext uri="{FF2B5EF4-FFF2-40B4-BE49-F238E27FC236}">
                <a16:creationId xmlns:a16="http://schemas.microsoft.com/office/drawing/2014/main" id="{AF0BDB2A-B67A-424F-8AA5-4AA551218C7A}"/>
              </a:ext>
            </a:extLst>
          </p:cNvPr>
          <p:cNvGraphicFramePr>
            <a:graphicFrameLocks noGrp="1"/>
          </p:cNvGraphicFramePr>
          <p:nvPr>
            <p:extLst>
              <p:ext uri="{D42A27DB-BD31-4B8C-83A1-F6EECF244321}">
                <p14:modId xmlns:p14="http://schemas.microsoft.com/office/powerpoint/2010/main" val="873759760"/>
              </p:ext>
            </p:extLst>
          </p:nvPr>
        </p:nvGraphicFramePr>
        <p:xfrm>
          <a:off x="375515" y="1142456"/>
          <a:ext cx="11440969" cy="5133187"/>
        </p:xfrm>
        <a:graphic>
          <a:graphicData uri="http://schemas.openxmlformats.org/drawingml/2006/table">
            <a:tbl>
              <a:tblPr firstRow="1" bandRow="1">
                <a:tableStyleId>{74C1A8A3-306A-4EB7-A6B1-4F7E0EB9C5D6}</a:tableStyleId>
              </a:tblPr>
              <a:tblGrid>
                <a:gridCol w="1645680">
                  <a:extLst>
                    <a:ext uri="{9D8B030D-6E8A-4147-A177-3AD203B41FA5}">
                      <a16:colId xmlns:a16="http://schemas.microsoft.com/office/drawing/2014/main" val="20000"/>
                    </a:ext>
                  </a:extLst>
                </a:gridCol>
                <a:gridCol w="1507569">
                  <a:extLst>
                    <a:ext uri="{9D8B030D-6E8A-4147-A177-3AD203B41FA5}">
                      <a16:colId xmlns:a16="http://schemas.microsoft.com/office/drawing/2014/main" val="20001"/>
                    </a:ext>
                  </a:extLst>
                </a:gridCol>
                <a:gridCol w="8287720">
                  <a:extLst>
                    <a:ext uri="{9D8B030D-6E8A-4147-A177-3AD203B41FA5}">
                      <a16:colId xmlns:a16="http://schemas.microsoft.com/office/drawing/2014/main" val="20002"/>
                    </a:ext>
                  </a:extLst>
                </a:gridCol>
              </a:tblGrid>
              <a:tr h="541485">
                <a:tc>
                  <a:txBody>
                    <a:bodyPr/>
                    <a:lstStyle/>
                    <a:p>
                      <a:pPr algn="ctr"/>
                      <a:r>
                        <a:rPr lang="en-US" sz="1600" b="1" dirty="0" err="1"/>
                        <a:t>Hàm</a:t>
                      </a:r>
                      <a:endParaRPr lang="vi-VN" sz="16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err="1"/>
                        <a:t>Ví</a:t>
                      </a:r>
                      <a:r>
                        <a:rPr lang="en-US" sz="1600" b="1" baseline="0" dirty="0"/>
                        <a:t> </a:t>
                      </a:r>
                      <a:r>
                        <a:rPr lang="en-US" sz="1600" b="1" baseline="0" dirty="0" err="1"/>
                        <a:t>dụ</a:t>
                      </a:r>
                      <a:endParaRPr lang="vi-VN" sz="16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b="1" dirty="0" err="1"/>
                        <a:t>Kết</a:t>
                      </a:r>
                      <a:r>
                        <a:rPr lang="en-US" sz="1600" b="1" baseline="0" dirty="0"/>
                        <a:t> </a:t>
                      </a:r>
                      <a:r>
                        <a:rPr lang="en-US" sz="1600" b="1" baseline="0" dirty="0" err="1"/>
                        <a:t>quả</a:t>
                      </a:r>
                      <a:endParaRPr lang="vi-VN" sz="16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916355">
                <a:tc>
                  <a:txBody>
                    <a:bodyPr/>
                    <a:lstStyle/>
                    <a:p>
                      <a:pPr algn="l"/>
                      <a:r>
                        <a:rPr lang="en-US" sz="1800" b="1" dirty="0" err="1"/>
                        <a:t>sin,cos,tan</a:t>
                      </a:r>
                      <a:endParaRPr lang="vi-VN"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dirty="0" err="1">
                          <a:solidFill>
                            <a:schemeClr val="dk1"/>
                          </a:solidFill>
                          <a:latin typeface="+mn-lt"/>
                          <a:ea typeface="+mn-ea"/>
                          <a:cs typeface="+mn-cs"/>
                          <a:sym typeface="Arial"/>
                        </a:rPr>
                        <a:t>Math.sin</a:t>
                      </a:r>
                      <a:r>
                        <a:rPr lang="en-US" sz="1400" b="0" i="0" u="none" strike="noStrike" cap="none" dirty="0">
                          <a:solidFill>
                            <a:schemeClr val="dk1"/>
                          </a:solidFill>
                          <a:latin typeface="+mn-lt"/>
                          <a:ea typeface="+mn-ea"/>
                          <a:cs typeface="+mn-cs"/>
                          <a:sym typeface="Arial"/>
                        </a:rPr>
                        <a:t>(x);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err="1"/>
                        <a:t>Tính</a:t>
                      </a:r>
                      <a:r>
                        <a:rPr lang="en-US" sz="1600" baseline="0" dirty="0"/>
                        <a:t> sin, cos, tang </a:t>
                      </a:r>
                      <a:r>
                        <a:rPr lang="en-US" sz="1600" baseline="0" dirty="0" err="1"/>
                        <a:t>cho</a:t>
                      </a:r>
                      <a:r>
                        <a:rPr lang="en-US" sz="1600" baseline="0" dirty="0"/>
                        <a:t> </a:t>
                      </a:r>
                      <a:r>
                        <a:rPr lang="en-US" sz="1600" baseline="0" dirty="0" err="1"/>
                        <a:t>biến</a:t>
                      </a:r>
                      <a:r>
                        <a:rPr lang="en-US" sz="1600" baseline="0" dirty="0"/>
                        <a:t> 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541485">
                <a:tc>
                  <a:txBody>
                    <a:bodyPr/>
                    <a:lstStyle/>
                    <a:p>
                      <a:pPr algn="l"/>
                      <a:r>
                        <a:rPr lang="en-US" sz="1800" b="1" dirty="0"/>
                        <a:t>log,log10</a:t>
                      </a:r>
                      <a:endParaRPr lang="vi-VN"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dirty="0">
                          <a:solidFill>
                            <a:schemeClr val="dk1"/>
                          </a:solidFill>
                          <a:latin typeface="+mn-lt"/>
                          <a:ea typeface="+mn-ea"/>
                          <a:cs typeface="+mn-cs"/>
                          <a:sym typeface="Arial"/>
                        </a:rPr>
                        <a:t>Math.log(x);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err="1"/>
                        <a:t>Tính</a:t>
                      </a:r>
                      <a:r>
                        <a:rPr lang="en-US" sz="1600" baseline="0" dirty="0"/>
                        <a:t> </a:t>
                      </a:r>
                      <a:r>
                        <a:rPr lang="en-US" sz="1600" baseline="0" dirty="0" err="1"/>
                        <a:t>logarit</a:t>
                      </a:r>
                      <a:r>
                        <a:rPr lang="en-US" sz="1600" baseline="0" dirty="0"/>
                        <a:t> </a:t>
                      </a:r>
                      <a:r>
                        <a:rPr lang="en-US" sz="1600" baseline="0" dirty="0" err="1"/>
                        <a:t>và</a:t>
                      </a:r>
                      <a:r>
                        <a:rPr lang="en-US" sz="1600" baseline="0" dirty="0"/>
                        <a:t> </a:t>
                      </a:r>
                      <a:r>
                        <a:rPr lang="en-US" sz="1600" baseline="0" dirty="0" err="1"/>
                        <a:t>logarit</a:t>
                      </a:r>
                      <a:r>
                        <a:rPr lang="en-US" sz="1600" baseline="0" dirty="0"/>
                        <a:t> </a:t>
                      </a:r>
                      <a:r>
                        <a:rPr lang="en-US" sz="1600" baseline="0" dirty="0" err="1"/>
                        <a:t>cơ</a:t>
                      </a:r>
                      <a:r>
                        <a:rPr lang="en-US" sz="1600" baseline="0" dirty="0"/>
                        <a:t> </a:t>
                      </a:r>
                      <a:r>
                        <a:rPr lang="en-US" sz="1600" baseline="0" dirty="0" err="1"/>
                        <a:t>số</a:t>
                      </a:r>
                      <a:r>
                        <a:rPr lang="en-US" sz="1600" baseline="0" dirty="0"/>
                        <a:t> 10 </a:t>
                      </a:r>
                      <a:r>
                        <a:rPr lang="en-US" sz="1600" baseline="0" dirty="0" err="1"/>
                        <a:t>của</a:t>
                      </a:r>
                      <a:r>
                        <a:rPr lang="en-US" sz="1600" baseline="0" dirty="0"/>
                        <a:t> 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541485">
                <a:tc>
                  <a:txBody>
                    <a:bodyPr/>
                    <a:lstStyle/>
                    <a:p>
                      <a:pPr algn="l"/>
                      <a:r>
                        <a:rPr lang="en-US" sz="1800" b="1" dirty="0"/>
                        <a:t>abs</a:t>
                      </a:r>
                      <a:endParaRPr lang="vi-VN"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dirty="0" err="1">
                          <a:solidFill>
                            <a:schemeClr val="dk1"/>
                          </a:solidFill>
                          <a:latin typeface="+mn-lt"/>
                          <a:ea typeface="+mn-ea"/>
                          <a:cs typeface="+mn-cs"/>
                          <a:sym typeface="Arial"/>
                        </a:rPr>
                        <a:t>Math.abs</a:t>
                      </a:r>
                      <a:r>
                        <a:rPr lang="en-US" sz="1400" b="0" i="0" u="none" strike="noStrike" cap="none" dirty="0">
                          <a:solidFill>
                            <a:schemeClr val="dk1"/>
                          </a:solidFill>
                          <a:latin typeface="+mn-lt"/>
                          <a:ea typeface="+mn-ea"/>
                          <a:cs typeface="+mn-cs"/>
                          <a:sym typeface="Arial"/>
                        </a:rPr>
                        <a:t>(x);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err="1"/>
                        <a:t>Tính</a:t>
                      </a:r>
                      <a:r>
                        <a:rPr lang="en-US" sz="1600" baseline="0" dirty="0"/>
                        <a:t> </a:t>
                      </a:r>
                      <a:r>
                        <a:rPr lang="en-US" sz="1600" baseline="0" dirty="0" err="1"/>
                        <a:t>trị</a:t>
                      </a:r>
                      <a:r>
                        <a:rPr lang="en-US" sz="1600" baseline="0" dirty="0"/>
                        <a:t> </a:t>
                      </a:r>
                      <a:r>
                        <a:rPr lang="en-US" sz="1600" baseline="0" dirty="0" err="1"/>
                        <a:t>tuyệt</a:t>
                      </a:r>
                      <a:r>
                        <a:rPr lang="en-US" sz="1600" baseline="0" dirty="0"/>
                        <a:t> </a:t>
                      </a:r>
                      <a:r>
                        <a:rPr lang="en-US" sz="1600" baseline="0" dirty="0" err="1"/>
                        <a:t>đối</a:t>
                      </a:r>
                      <a:r>
                        <a:rPr lang="en-US" sz="1600" baseline="0" dirty="0"/>
                        <a:t> </a:t>
                      </a:r>
                      <a:r>
                        <a:rPr lang="en-US" sz="1600" baseline="0" dirty="0" err="1"/>
                        <a:t>của</a:t>
                      </a:r>
                      <a:r>
                        <a:rPr lang="en-US" sz="1600" baseline="0" dirty="0"/>
                        <a:t> 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523632">
                <a:tc>
                  <a:txBody>
                    <a:bodyPr/>
                    <a:lstStyle/>
                    <a:p>
                      <a:pPr algn="l"/>
                      <a:r>
                        <a:rPr lang="en-US" sz="1800" b="1" dirty="0" err="1"/>
                        <a:t>sqrt</a:t>
                      </a:r>
                      <a:endParaRPr lang="vi-VN"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dirty="0" err="1">
                          <a:solidFill>
                            <a:schemeClr val="dk1"/>
                          </a:solidFill>
                          <a:latin typeface="+mn-lt"/>
                          <a:ea typeface="+mn-ea"/>
                          <a:cs typeface="+mn-cs"/>
                          <a:sym typeface="Arial"/>
                        </a:rPr>
                        <a:t>Math.sqrt</a:t>
                      </a:r>
                      <a:r>
                        <a:rPr lang="en-US" sz="1400" b="0" i="0" u="none" strike="noStrike" cap="none" dirty="0">
                          <a:solidFill>
                            <a:schemeClr val="dk1"/>
                          </a:solidFill>
                          <a:latin typeface="+mn-lt"/>
                          <a:ea typeface="+mn-ea"/>
                          <a:cs typeface="+mn-cs"/>
                          <a:sym typeface="Arial"/>
                        </a:rPr>
                        <a:t>(x);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err="1"/>
                        <a:t>Tính</a:t>
                      </a:r>
                      <a:r>
                        <a:rPr lang="en-US" sz="1600" baseline="0" dirty="0"/>
                        <a:t> </a:t>
                      </a:r>
                      <a:r>
                        <a:rPr lang="en-US" sz="1600" baseline="0" dirty="0" err="1"/>
                        <a:t>căn</a:t>
                      </a:r>
                      <a:r>
                        <a:rPr lang="en-US" sz="1600" baseline="0" dirty="0"/>
                        <a:t> </a:t>
                      </a:r>
                      <a:r>
                        <a:rPr lang="en-US" sz="1600" baseline="0" dirty="0" err="1"/>
                        <a:t>bậc</a:t>
                      </a:r>
                      <a:r>
                        <a:rPr lang="en-US" sz="1600" baseline="0" dirty="0"/>
                        <a:t> 2 </a:t>
                      </a:r>
                      <a:r>
                        <a:rPr lang="en-US" sz="1600" baseline="0" dirty="0" err="1"/>
                        <a:t>của</a:t>
                      </a:r>
                      <a:r>
                        <a:rPr lang="en-US" sz="1600" baseline="0" dirty="0"/>
                        <a:t> 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523632">
                <a:tc>
                  <a:txBody>
                    <a:bodyPr/>
                    <a:lstStyle/>
                    <a:p>
                      <a:pPr algn="l"/>
                      <a:r>
                        <a:rPr lang="en-US" sz="1800" b="1"/>
                        <a:t>pow</a:t>
                      </a:r>
                      <a:endParaRPr lang="vi-VN"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dirty="0" err="1">
                          <a:solidFill>
                            <a:schemeClr val="dk1"/>
                          </a:solidFill>
                          <a:latin typeface="+mn-lt"/>
                          <a:ea typeface="+mn-ea"/>
                          <a:cs typeface="+mn-cs"/>
                          <a:sym typeface="Arial"/>
                        </a:rPr>
                        <a:t>Math.pow</a:t>
                      </a:r>
                      <a:r>
                        <a:rPr lang="en-US" sz="1400" b="0" i="0" u="none" strike="noStrike" cap="none" dirty="0">
                          <a:solidFill>
                            <a:schemeClr val="dk1"/>
                          </a:solidFill>
                          <a:latin typeface="+mn-lt"/>
                          <a:ea typeface="+mn-ea"/>
                          <a:cs typeface="+mn-cs"/>
                          <a:sym typeface="Arial"/>
                        </a:rPr>
                        <a:t>(</a:t>
                      </a:r>
                      <a:r>
                        <a:rPr lang="en-US" sz="1400" b="0" i="0" u="none" strike="noStrike" cap="none" dirty="0" err="1">
                          <a:solidFill>
                            <a:schemeClr val="dk1"/>
                          </a:solidFill>
                          <a:latin typeface="+mn-lt"/>
                          <a:ea typeface="+mn-ea"/>
                          <a:cs typeface="+mn-cs"/>
                          <a:sym typeface="Arial"/>
                        </a:rPr>
                        <a:t>x,y</a:t>
                      </a:r>
                      <a:r>
                        <a:rPr lang="en-US" sz="1400" b="0" i="0" u="none" strike="noStrike" cap="none" dirty="0">
                          <a:solidFill>
                            <a:schemeClr val="dk1"/>
                          </a:solidFill>
                          <a:latin typeface="+mn-lt"/>
                          <a:ea typeface="+mn-ea"/>
                          <a:cs typeface="+mn-cs"/>
                          <a:sym typeface="Arial"/>
                        </a:rPr>
                        <a:t>);</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err="1"/>
                        <a:t>Tính</a:t>
                      </a:r>
                      <a:r>
                        <a:rPr lang="en-US" sz="1600" baseline="0" dirty="0"/>
                        <a:t> x </a:t>
                      </a:r>
                      <a:r>
                        <a:rPr lang="en-US" sz="1600" baseline="0" dirty="0" err="1"/>
                        <a:t>mũ</a:t>
                      </a:r>
                      <a:r>
                        <a:rPr lang="en-US" sz="1600" baseline="0" dirty="0"/>
                        <a:t> y</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523632">
                <a:tc>
                  <a:txBody>
                    <a:bodyPr/>
                    <a:lstStyle/>
                    <a:p>
                      <a:pPr algn="l"/>
                      <a:r>
                        <a:rPr lang="en-US" sz="1800" b="1" dirty="0"/>
                        <a:t>ceiling</a:t>
                      </a:r>
                      <a:endParaRPr lang="vi-VN"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dirty="0" err="1">
                          <a:solidFill>
                            <a:schemeClr val="dk1"/>
                          </a:solidFill>
                          <a:latin typeface="+mn-lt"/>
                          <a:ea typeface="+mn-ea"/>
                          <a:cs typeface="+mn-cs"/>
                          <a:sym typeface="Arial"/>
                        </a:rPr>
                        <a:t>Math.ceil</a:t>
                      </a:r>
                      <a:r>
                        <a:rPr lang="en-US" sz="1400" b="0" i="0" u="none" strike="noStrike" cap="none" dirty="0">
                          <a:solidFill>
                            <a:schemeClr val="dk1"/>
                          </a:solidFill>
                          <a:latin typeface="+mn-lt"/>
                          <a:ea typeface="+mn-ea"/>
                          <a:cs typeface="+mn-cs"/>
                          <a:sym typeface="Arial"/>
                        </a:rPr>
                        <a:t>(x);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err="1"/>
                        <a:t>Tìm</a:t>
                      </a:r>
                      <a:r>
                        <a:rPr lang="en-US" sz="1600" baseline="0" dirty="0"/>
                        <a:t> </a:t>
                      </a:r>
                      <a:r>
                        <a:rPr lang="en-US" sz="1600" baseline="0" dirty="0" err="1"/>
                        <a:t>số</a:t>
                      </a:r>
                      <a:r>
                        <a:rPr lang="en-US" sz="1600" baseline="0" dirty="0"/>
                        <a:t> </a:t>
                      </a:r>
                      <a:r>
                        <a:rPr lang="en-US" sz="1600" baseline="0" dirty="0" err="1"/>
                        <a:t>nguyên</a:t>
                      </a:r>
                      <a:r>
                        <a:rPr lang="en-US" sz="1600" baseline="0" dirty="0"/>
                        <a:t> </a:t>
                      </a:r>
                      <a:r>
                        <a:rPr lang="en-US" sz="1600" baseline="0" dirty="0" err="1"/>
                        <a:t>nhỏ</a:t>
                      </a:r>
                      <a:r>
                        <a:rPr lang="en-US" sz="1600" baseline="0" dirty="0"/>
                        <a:t> </a:t>
                      </a:r>
                      <a:r>
                        <a:rPr lang="en-US" sz="1600" baseline="0" dirty="0" err="1"/>
                        <a:t>nhất</a:t>
                      </a:r>
                      <a:r>
                        <a:rPr lang="en-US" sz="1600" baseline="0" dirty="0"/>
                        <a:t> </a:t>
                      </a:r>
                      <a:r>
                        <a:rPr lang="en-US" sz="1600" baseline="0" dirty="0" err="1"/>
                        <a:t>mà</a:t>
                      </a:r>
                      <a:r>
                        <a:rPr lang="en-US" sz="1600" baseline="0" dirty="0"/>
                        <a:t> </a:t>
                      </a:r>
                      <a:r>
                        <a:rPr lang="en-US" sz="1600" baseline="0" dirty="0" err="1"/>
                        <a:t>vẫn</a:t>
                      </a:r>
                      <a:r>
                        <a:rPr lang="en-US" sz="1600" baseline="0" dirty="0"/>
                        <a:t> </a:t>
                      </a:r>
                      <a:r>
                        <a:rPr lang="en-US" sz="1600" baseline="0" dirty="0" err="1"/>
                        <a:t>lớn</a:t>
                      </a:r>
                      <a:r>
                        <a:rPr lang="en-US" sz="1600" baseline="0" dirty="0"/>
                        <a:t> </a:t>
                      </a:r>
                      <a:r>
                        <a:rPr lang="en-US" sz="1600" baseline="0" dirty="0" err="1"/>
                        <a:t>hơn</a:t>
                      </a:r>
                      <a:r>
                        <a:rPr lang="en-US" sz="1600" baseline="0" dirty="0"/>
                        <a:t> </a:t>
                      </a:r>
                      <a:r>
                        <a:rPr lang="en-US" sz="1600" baseline="0" dirty="0" err="1"/>
                        <a:t>hoặc</a:t>
                      </a:r>
                      <a:r>
                        <a:rPr lang="en-US" sz="1600" baseline="0" dirty="0"/>
                        <a:t> </a:t>
                      </a:r>
                      <a:r>
                        <a:rPr lang="en-US" sz="1600" baseline="0" dirty="0" err="1"/>
                        <a:t>bằng</a:t>
                      </a:r>
                      <a:r>
                        <a:rPr lang="en-US" sz="1600" baseline="0" dirty="0"/>
                        <a:t> 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479996">
                <a:tc>
                  <a:txBody>
                    <a:bodyPr/>
                    <a:lstStyle/>
                    <a:p>
                      <a:pPr algn="l"/>
                      <a:r>
                        <a:rPr lang="en-US" sz="1800" b="1" dirty="0"/>
                        <a:t>floor</a:t>
                      </a:r>
                      <a:endParaRPr lang="vi-VN"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dirty="0" err="1">
                          <a:solidFill>
                            <a:schemeClr val="dk1"/>
                          </a:solidFill>
                          <a:latin typeface="+mn-lt"/>
                          <a:ea typeface="+mn-ea"/>
                          <a:cs typeface="+mn-cs"/>
                          <a:sym typeface="Arial"/>
                        </a:rPr>
                        <a:t>Math.floor</a:t>
                      </a:r>
                      <a:r>
                        <a:rPr lang="en-US" sz="1400" b="0" i="0" u="none" strike="noStrike" cap="none" dirty="0">
                          <a:solidFill>
                            <a:schemeClr val="dk1"/>
                          </a:solidFill>
                          <a:latin typeface="+mn-lt"/>
                          <a:ea typeface="+mn-ea"/>
                          <a:cs typeface="+mn-cs"/>
                          <a:sym typeface="Arial"/>
                        </a:rPr>
                        <a:t>(x);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err="1"/>
                        <a:t>Tìm</a:t>
                      </a:r>
                      <a:r>
                        <a:rPr lang="en-US" sz="1600" baseline="0" dirty="0"/>
                        <a:t> </a:t>
                      </a:r>
                      <a:r>
                        <a:rPr lang="en-US" sz="1600" baseline="0" dirty="0" err="1"/>
                        <a:t>số</a:t>
                      </a:r>
                      <a:r>
                        <a:rPr lang="en-US" sz="1600" baseline="0" dirty="0"/>
                        <a:t> </a:t>
                      </a:r>
                      <a:r>
                        <a:rPr lang="en-US" sz="1600" baseline="0" dirty="0" err="1"/>
                        <a:t>nguyên</a:t>
                      </a:r>
                      <a:r>
                        <a:rPr lang="en-US" sz="1600" baseline="0" dirty="0"/>
                        <a:t> </a:t>
                      </a:r>
                      <a:r>
                        <a:rPr lang="en-US" sz="1600" baseline="0" dirty="0" err="1"/>
                        <a:t>lớn</a:t>
                      </a:r>
                      <a:r>
                        <a:rPr lang="en-US" sz="1600" baseline="0" dirty="0"/>
                        <a:t> </a:t>
                      </a:r>
                      <a:r>
                        <a:rPr lang="en-US" sz="1600" baseline="0" dirty="0" err="1"/>
                        <a:t>nhất</a:t>
                      </a:r>
                      <a:r>
                        <a:rPr lang="en-US" sz="1600" baseline="0" dirty="0"/>
                        <a:t> </a:t>
                      </a:r>
                      <a:r>
                        <a:rPr lang="en-US" sz="1600" baseline="0" dirty="0" err="1"/>
                        <a:t>mà</a:t>
                      </a:r>
                      <a:r>
                        <a:rPr lang="en-US" sz="1600" baseline="0" dirty="0"/>
                        <a:t> </a:t>
                      </a:r>
                      <a:r>
                        <a:rPr lang="en-US" sz="1600" baseline="0" dirty="0" err="1"/>
                        <a:t>vẫn</a:t>
                      </a:r>
                      <a:r>
                        <a:rPr lang="en-US" sz="1600" baseline="0" dirty="0"/>
                        <a:t> </a:t>
                      </a:r>
                      <a:r>
                        <a:rPr lang="en-US" sz="1600" baseline="0" dirty="0" err="1"/>
                        <a:t>nhỏ</a:t>
                      </a:r>
                      <a:r>
                        <a:rPr lang="en-US" sz="1600" baseline="0" dirty="0"/>
                        <a:t> </a:t>
                      </a:r>
                      <a:r>
                        <a:rPr lang="en-US" sz="1600" baseline="0" dirty="0" err="1"/>
                        <a:t>hơn</a:t>
                      </a:r>
                      <a:r>
                        <a:rPr lang="en-US" sz="1600" baseline="0" dirty="0"/>
                        <a:t> </a:t>
                      </a:r>
                      <a:r>
                        <a:rPr lang="en-US" sz="1600" baseline="0" dirty="0" err="1"/>
                        <a:t>hoặc</a:t>
                      </a:r>
                      <a:r>
                        <a:rPr lang="en-US" sz="1600" baseline="0" dirty="0"/>
                        <a:t> </a:t>
                      </a:r>
                      <a:r>
                        <a:rPr lang="en-US" sz="1600" baseline="0" dirty="0" err="1"/>
                        <a:t>bằng</a:t>
                      </a:r>
                      <a:r>
                        <a:rPr lang="en-US" sz="1600" baseline="0" dirty="0"/>
                        <a:t> 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541485">
                <a:tc>
                  <a:txBody>
                    <a:bodyPr/>
                    <a:lstStyle/>
                    <a:p>
                      <a:pPr algn="l"/>
                      <a:r>
                        <a:rPr lang="en-US" sz="1800" b="1" dirty="0" err="1"/>
                        <a:t>exp</a:t>
                      </a:r>
                      <a:endParaRPr lang="en-US" sz="1800" b="1"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i="0" u="none" strike="noStrike" cap="none" dirty="0" err="1">
                          <a:solidFill>
                            <a:schemeClr val="dk1"/>
                          </a:solidFill>
                          <a:latin typeface="+mn-lt"/>
                          <a:ea typeface="+mn-ea"/>
                          <a:cs typeface="+mn-cs"/>
                          <a:sym typeface="Arial"/>
                        </a:rPr>
                        <a:t>Math.exp</a:t>
                      </a:r>
                      <a:r>
                        <a:rPr lang="en-US" sz="1400" b="0" i="0" u="none" strike="noStrike" cap="none" dirty="0">
                          <a:solidFill>
                            <a:schemeClr val="dk1"/>
                          </a:solidFill>
                          <a:latin typeface="+mn-lt"/>
                          <a:ea typeface="+mn-ea"/>
                          <a:cs typeface="+mn-cs"/>
                          <a:sym typeface="Arial"/>
                        </a:rPr>
                        <a:t>(x);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err="1"/>
                        <a:t>Tính</a:t>
                      </a:r>
                      <a:r>
                        <a:rPr lang="en-US" sz="1600" baseline="0" dirty="0"/>
                        <a:t> e </a:t>
                      </a:r>
                      <a:r>
                        <a:rPr lang="en-US" sz="1600" baseline="0" dirty="0" err="1"/>
                        <a:t>mũ</a:t>
                      </a:r>
                      <a:r>
                        <a:rPr lang="en-US" sz="1600" baseline="0" dirty="0"/>
                        <a:t> x</a:t>
                      </a:r>
                      <a:endParaRPr lang="vi-V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738876185"/>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cs typeface="Calibri" panose="020F0502020204030204" pitchFamily="34" charset="0"/>
                <a:sym typeface="Calibri"/>
              </a:rPr>
              <a:t>Ví</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dụ</a:t>
            </a:r>
            <a:endParaRPr sz="3600" dirty="0">
              <a:latin typeface="Calibri" panose="020F0502020204030204" pitchFamily="34" charset="0"/>
              <a:cs typeface="Calibri" panose="020F0502020204030204" pitchFamily="34" charset="0"/>
            </a:endParaRPr>
          </a:p>
        </p:txBody>
      </p:sp>
      <p:pic>
        <p:nvPicPr>
          <p:cNvPr id="4" name="Picture 2">
            <a:extLst>
              <a:ext uri="{FF2B5EF4-FFF2-40B4-BE49-F238E27FC236}">
                <a16:creationId xmlns:a16="http://schemas.microsoft.com/office/drawing/2014/main" id="{1FD84155-9A8E-48F8-B76D-55A83667D0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8227" y="3073490"/>
            <a:ext cx="1791222" cy="7110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5" name="Straight Arrow Connector 4">
            <a:extLst>
              <a:ext uri="{FF2B5EF4-FFF2-40B4-BE49-F238E27FC236}">
                <a16:creationId xmlns:a16="http://schemas.microsoft.com/office/drawing/2014/main" id="{4DD84C4D-A56E-4513-A429-66FE465A0019}"/>
              </a:ext>
            </a:extLst>
          </p:cNvPr>
          <p:cNvCxnSpPr>
            <a:cxnSpLocks/>
          </p:cNvCxnSpPr>
          <p:nvPr/>
        </p:nvCxnSpPr>
        <p:spPr>
          <a:xfrm>
            <a:off x="2719449" y="3429000"/>
            <a:ext cx="797625" cy="0"/>
          </a:xfrm>
          <a:prstGeom prst="straightConnector1">
            <a:avLst/>
          </a:prstGeom>
          <a:ln>
            <a:solidFill>
              <a:schemeClr val="accent1">
                <a:lumMod val="50000"/>
              </a:schemeClr>
            </a:solidFill>
            <a:tailEnd type="arrow"/>
          </a:ln>
        </p:spPr>
        <p:style>
          <a:lnRef idx="3">
            <a:schemeClr val="accent4"/>
          </a:lnRef>
          <a:fillRef idx="0">
            <a:schemeClr val="accent4"/>
          </a:fillRef>
          <a:effectRef idx="2">
            <a:schemeClr val="accent4"/>
          </a:effectRef>
          <a:fontRef idx="minor">
            <a:schemeClr val="tx1"/>
          </a:fontRef>
        </p:style>
      </p:cxnSp>
      <p:pic>
        <p:nvPicPr>
          <p:cNvPr id="8" name="Picture 7">
            <a:extLst>
              <a:ext uri="{FF2B5EF4-FFF2-40B4-BE49-F238E27FC236}">
                <a16:creationId xmlns:a16="http://schemas.microsoft.com/office/drawing/2014/main" id="{F2656E5A-26A2-426B-B0AA-29770A300C28}"/>
              </a:ext>
            </a:extLst>
          </p:cNvPr>
          <p:cNvPicPr>
            <a:picLocks noChangeAspect="1"/>
          </p:cNvPicPr>
          <p:nvPr/>
        </p:nvPicPr>
        <p:blipFill>
          <a:blip r:embed="rId5"/>
          <a:stretch>
            <a:fillRect/>
          </a:stretch>
        </p:blipFill>
        <p:spPr>
          <a:xfrm>
            <a:off x="3517074" y="2772888"/>
            <a:ext cx="8051764" cy="1620982"/>
          </a:xfrm>
          <a:prstGeom prst="rect">
            <a:avLst/>
          </a:prstGeom>
        </p:spPr>
      </p:pic>
    </p:spTree>
    <p:extLst>
      <p:ext uri="{BB962C8B-B14F-4D97-AF65-F5344CB8AC3E}">
        <p14:creationId xmlns:p14="http://schemas.microsoft.com/office/powerpoint/2010/main" val="3809285113"/>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930400" y="999714"/>
            <a:ext cx="7010400" cy="1616485"/>
            <a:chOff x="1555936" y="1091072"/>
            <a:chExt cx="3878624" cy="634770"/>
          </a:xfrm>
        </p:grpSpPr>
        <p:sp>
          <p:nvSpPr>
            <p:cNvPr id="12" name="TextBox 11"/>
            <p:cNvSpPr txBox="1"/>
            <p:nvPr/>
          </p:nvSpPr>
          <p:spPr>
            <a:xfrm>
              <a:off x="1555936" y="1091072"/>
              <a:ext cx="1991243" cy="149085"/>
            </a:xfrm>
            <a:prstGeom prst="rect">
              <a:avLst/>
            </a:prstGeom>
            <a:noFill/>
          </p:spPr>
          <p:txBody>
            <a:bodyPr wrap="none" rtlCol="0">
              <a:spAutoFit/>
            </a:bodyPr>
            <a:lstStyle/>
            <a:p>
              <a:r>
                <a:rPr lang="en-US" sz="1867" dirty="0" err="1">
                  <a:latin typeface="Arial" panose="020B0604020202020204" pitchFamily="34" charset="0"/>
                  <a:cs typeface="Arial" panose="020B0604020202020204" pitchFamily="34" charset="0"/>
                </a:rPr>
                <a:t>Chuyển</a:t>
              </a:r>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chuỗi</a:t>
              </a:r>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thành</a:t>
              </a:r>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kiểu</a:t>
              </a:r>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cụ</a:t>
              </a:r>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thể</a:t>
              </a:r>
              <a:r>
                <a:rPr lang="en-US" sz="1867" dirty="0">
                  <a:latin typeface="Arial" panose="020B0604020202020204" pitchFamily="34" charset="0"/>
                  <a:cs typeface="Arial" panose="020B0604020202020204" pitchFamily="34" charset="0"/>
                </a:rPr>
                <a:t>:</a:t>
              </a:r>
              <a:endParaRPr lang="vi-VN" sz="1867" dirty="0">
                <a:latin typeface="Arial" panose="020B0604020202020204" pitchFamily="34" charset="0"/>
                <a:cs typeface="Arial" panose="020B0604020202020204" pitchFamily="34" charset="0"/>
              </a:endParaRPr>
            </a:p>
          </p:txBody>
        </p:sp>
        <p:sp>
          <p:nvSpPr>
            <p:cNvPr id="13" name="Rectangle 12"/>
            <p:cNvSpPr/>
            <p:nvPr/>
          </p:nvSpPr>
          <p:spPr>
            <a:xfrm>
              <a:off x="1629586" y="1362687"/>
              <a:ext cx="3804974" cy="36315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en-US" sz="1867" b="1" dirty="0" err="1">
                  <a:solidFill>
                    <a:srgbClr val="0070C0"/>
                  </a:solidFill>
                  <a:latin typeface="Arial" panose="020B0604020202020204" pitchFamily="34" charset="0"/>
                  <a:cs typeface="Arial" panose="020B0604020202020204" pitchFamily="34" charset="0"/>
                </a:rPr>
                <a:t>KiểuDữLiệu.Parse</a:t>
              </a:r>
              <a:r>
                <a:rPr lang="en-US" sz="1867" b="1" dirty="0">
                  <a:solidFill>
                    <a:srgbClr val="0070C0"/>
                  </a:solidFill>
                  <a:latin typeface="Arial" panose="020B0604020202020204" pitchFamily="34" charset="0"/>
                  <a:cs typeface="Arial" panose="020B0604020202020204" pitchFamily="34" charset="0"/>
                </a:rPr>
                <a:t>&lt;</a:t>
              </a:r>
              <a:r>
                <a:rPr lang="en-US" sz="1867" b="1" dirty="0" err="1">
                  <a:solidFill>
                    <a:srgbClr val="0070C0"/>
                  </a:solidFill>
                  <a:latin typeface="Arial" panose="020B0604020202020204" pitchFamily="34" charset="0"/>
                  <a:cs typeface="Arial" panose="020B0604020202020204" pitchFamily="34" charset="0"/>
                </a:rPr>
                <a:t>Kiểu</a:t>
              </a:r>
              <a:r>
                <a:rPr lang="en-US" sz="1867" b="1" dirty="0">
                  <a:solidFill>
                    <a:srgbClr val="0070C0"/>
                  </a:solidFill>
                  <a:latin typeface="Arial" panose="020B0604020202020204" pitchFamily="34" charset="0"/>
                  <a:cs typeface="Arial" panose="020B0604020202020204" pitchFamily="34" charset="0"/>
                </a:rPr>
                <a:t> </a:t>
              </a:r>
              <a:r>
                <a:rPr lang="en-US" sz="1867" b="1" dirty="0" err="1">
                  <a:solidFill>
                    <a:srgbClr val="0070C0"/>
                  </a:solidFill>
                  <a:latin typeface="Arial" panose="020B0604020202020204" pitchFamily="34" charset="0"/>
                  <a:cs typeface="Arial" panose="020B0604020202020204" pitchFamily="34" charset="0"/>
                </a:rPr>
                <a:t>dữ</a:t>
              </a:r>
              <a:r>
                <a:rPr lang="en-US" sz="1867" b="1" dirty="0">
                  <a:solidFill>
                    <a:srgbClr val="0070C0"/>
                  </a:solidFill>
                  <a:latin typeface="Arial" panose="020B0604020202020204" pitchFamily="34" charset="0"/>
                  <a:cs typeface="Arial" panose="020B0604020202020204" pitchFamily="34" charset="0"/>
                </a:rPr>
                <a:t> </a:t>
              </a:r>
              <a:r>
                <a:rPr lang="en-US" sz="1867" b="1" dirty="0" err="1">
                  <a:solidFill>
                    <a:srgbClr val="0070C0"/>
                  </a:solidFill>
                  <a:latin typeface="Arial" panose="020B0604020202020204" pitchFamily="34" charset="0"/>
                  <a:cs typeface="Arial" panose="020B0604020202020204" pitchFamily="34" charset="0"/>
                </a:rPr>
                <a:t>liệu</a:t>
              </a:r>
              <a:r>
                <a:rPr lang="en-US" sz="1867" b="1" dirty="0">
                  <a:solidFill>
                    <a:srgbClr val="0070C0"/>
                  </a:solidFill>
                  <a:latin typeface="Arial" panose="020B0604020202020204" pitchFamily="34" charset="0"/>
                  <a:cs typeface="Arial" panose="020B0604020202020204" pitchFamily="34" charset="0"/>
                </a:rPr>
                <a:t>&gt;(“</a:t>
              </a:r>
              <a:r>
                <a:rPr lang="en-US" sz="1867" b="1" dirty="0" err="1">
                  <a:solidFill>
                    <a:schemeClr val="bg2">
                      <a:lumMod val="50000"/>
                    </a:schemeClr>
                  </a:solidFill>
                  <a:latin typeface="Arial" panose="020B0604020202020204" pitchFamily="34" charset="0"/>
                  <a:cs typeface="Arial" panose="020B0604020202020204" pitchFamily="34" charset="0"/>
                </a:rPr>
                <a:t>chuỗi</a:t>
              </a:r>
              <a:r>
                <a:rPr lang="en-US" sz="1867" b="1" dirty="0">
                  <a:solidFill>
                    <a:srgbClr val="0070C0"/>
                  </a:solidFill>
                  <a:latin typeface="Arial" panose="020B0604020202020204" pitchFamily="34" charset="0"/>
                  <a:cs typeface="Arial" panose="020B0604020202020204" pitchFamily="34" charset="0"/>
                </a:rPr>
                <a:t>”)</a:t>
              </a:r>
              <a:endParaRPr lang="en-US" sz="1867" dirty="0">
                <a:latin typeface="Arial" panose="020B0604020202020204" pitchFamily="34" charset="0"/>
                <a:cs typeface="Arial" panose="020B0604020202020204" pitchFamily="34" charset="0"/>
              </a:endParaRPr>
            </a:p>
          </p:txBody>
        </p:sp>
      </p:grpSp>
      <p:grpSp>
        <p:nvGrpSpPr>
          <p:cNvPr id="14" name="Group 13"/>
          <p:cNvGrpSpPr/>
          <p:nvPr/>
        </p:nvGrpSpPr>
        <p:grpSpPr>
          <a:xfrm>
            <a:off x="1930400" y="3237832"/>
            <a:ext cx="7416800" cy="2527969"/>
            <a:chOff x="1555936" y="1343982"/>
            <a:chExt cx="5092676" cy="1166326"/>
          </a:xfrm>
        </p:grpSpPr>
        <p:sp>
          <p:nvSpPr>
            <p:cNvPr id="15" name="TextBox 14"/>
            <p:cNvSpPr txBox="1"/>
            <p:nvPr/>
          </p:nvSpPr>
          <p:spPr>
            <a:xfrm>
              <a:off x="1555936" y="1343982"/>
              <a:ext cx="2672688" cy="175161"/>
            </a:xfrm>
            <a:prstGeom prst="rect">
              <a:avLst/>
            </a:prstGeom>
            <a:noFill/>
          </p:spPr>
          <p:txBody>
            <a:bodyPr wrap="none" rtlCol="0">
              <a:spAutoFit/>
            </a:bodyPr>
            <a:lstStyle/>
            <a:p>
              <a:r>
                <a:rPr lang="en-US" sz="1867" dirty="0" err="1">
                  <a:latin typeface="Arial" panose="020B0604020202020204" pitchFamily="34" charset="0"/>
                  <a:cs typeface="Arial" panose="020B0604020202020204" pitchFamily="34" charset="0"/>
                </a:rPr>
                <a:t>Chuyển</a:t>
              </a:r>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đổi</a:t>
              </a:r>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kiểu</a:t>
              </a:r>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bất</a:t>
              </a:r>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kỳ</a:t>
              </a:r>
              <a:r>
                <a:rPr lang="en-US" sz="1867" dirty="0">
                  <a:latin typeface="Arial" panose="020B0604020202020204" pitchFamily="34" charset="0"/>
                  <a:cs typeface="Arial" panose="020B0604020202020204" pitchFamily="34" charset="0"/>
                </a:rPr>
                <a:t> sang </a:t>
              </a:r>
              <a:r>
                <a:rPr lang="en-US" sz="1867" dirty="0" err="1">
                  <a:latin typeface="Arial" panose="020B0604020202020204" pitchFamily="34" charset="0"/>
                  <a:cs typeface="Arial" panose="020B0604020202020204" pitchFamily="34" charset="0"/>
                </a:rPr>
                <a:t>chuỗi</a:t>
              </a:r>
              <a:r>
                <a:rPr lang="en-US" sz="1867" dirty="0">
                  <a:latin typeface="Arial" panose="020B0604020202020204" pitchFamily="34" charset="0"/>
                  <a:cs typeface="Arial" panose="020B0604020202020204" pitchFamily="34" charset="0"/>
                </a:rPr>
                <a:t>:</a:t>
              </a:r>
              <a:endParaRPr lang="vi-VN" sz="1867" dirty="0">
                <a:latin typeface="Arial" panose="020B0604020202020204" pitchFamily="34" charset="0"/>
                <a:cs typeface="Arial" panose="020B0604020202020204" pitchFamily="34" charset="0"/>
              </a:endParaRPr>
            </a:p>
          </p:txBody>
        </p:sp>
        <p:sp>
          <p:nvSpPr>
            <p:cNvPr id="16" name="Rectangle 15"/>
            <p:cNvSpPr/>
            <p:nvPr/>
          </p:nvSpPr>
          <p:spPr>
            <a:xfrm>
              <a:off x="1629586" y="1807065"/>
              <a:ext cx="5019026" cy="70324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en-US" sz="1867" b="1" dirty="0" err="1">
                  <a:solidFill>
                    <a:srgbClr val="0070C0"/>
                  </a:solidFill>
                  <a:latin typeface="Arial" panose="020B0604020202020204" pitchFamily="34" charset="0"/>
                  <a:cs typeface="Arial" panose="020B0604020202020204" pitchFamily="34" charset="0"/>
                </a:rPr>
                <a:t>String.valueOf</a:t>
              </a:r>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Biến</a:t>
              </a:r>
              <a:r>
                <a:rPr lang="en-US" sz="1867" dirty="0">
                  <a:latin typeface="Arial" panose="020B0604020202020204" pitchFamily="34" charset="0"/>
                  <a:cs typeface="Arial" panose="020B0604020202020204" pitchFamily="34" charset="0"/>
                </a:rPr>
                <a:t>)</a:t>
              </a:r>
            </a:p>
            <a:p>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hoặc</a:t>
              </a:r>
              <a:r>
                <a:rPr lang="en-US" sz="1867" dirty="0">
                  <a:latin typeface="Arial" panose="020B0604020202020204" pitchFamily="34" charset="0"/>
                  <a:cs typeface="Arial" panose="020B0604020202020204" pitchFamily="34" charset="0"/>
                </a:rPr>
                <a:t> </a:t>
              </a:r>
            </a:p>
            <a:p>
              <a:r>
                <a:rPr lang="en-US" sz="1867" b="1" dirty="0">
                  <a:solidFill>
                    <a:srgbClr val="0070C0"/>
                  </a:solidFill>
                  <a:latin typeface="Arial" panose="020B0604020202020204" pitchFamily="34" charset="0"/>
                  <a:cs typeface="Arial" panose="020B0604020202020204" pitchFamily="34" charset="0"/>
                </a:rPr>
                <a:t>&lt;</a:t>
              </a:r>
              <a:r>
                <a:rPr lang="en-US" sz="1867" b="1" dirty="0" err="1">
                  <a:solidFill>
                    <a:srgbClr val="0070C0"/>
                  </a:solidFill>
                  <a:latin typeface="Arial" panose="020B0604020202020204" pitchFamily="34" charset="0"/>
                  <a:cs typeface="Arial" panose="020B0604020202020204" pitchFamily="34" charset="0"/>
                </a:rPr>
                <a:t>tên</a:t>
              </a:r>
              <a:r>
                <a:rPr lang="en-US" sz="1867" b="1" dirty="0">
                  <a:solidFill>
                    <a:srgbClr val="0070C0"/>
                  </a:solidFill>
                  <a:latin typeface="Arial" panose="020B0604020202020204" pitchFamily="34" charset="0"/>
                  <a:cs typeface="Arial" panose="020B0604020202020204" pitchFamily="34" charset="0"/>
                </a:rPr>
                <a:t> </a:t>
              </a:r>
              <a:r>
                <a:rPr lang="en-US" sz="1867" b="1" dirty="0" err="1">
                  <a:solidFill>
                    <a:srgbClr val="0070C0"/>
                  </a:solidFill>
                  <a:latin typeface="Arial" panose="020B0604020202020204" pitchFamily="34" charset="0"/>
                  <a:cs typeface="Arial" panose="020B0604020202020204" pitchFamily="34" charset="0"/>
                </a:rPr>
                <a:t>kiểu</a:t>
              </a:r>
              <a:r>
                <a:rPr lang="en-US" sz="1867" b="1" dirty="0">
                  <a:solidFill>
                    <a:srgbClr val="0070C0"/>
                  </a:solidFill>
                  <a:latin typeface="Arial" panose="020B0604020202020204" pitchFamily="34" charset="0"/>
                  <a:cs typeface="Arial" panose="020B0604020202020204" pitchFamily="34" charset="0"/>
                </a:rPr>
                <a:t>&gt;.</a:t>
              </a:r>
              <a:r>
                <a:rPr lang="en-US" sz="1867" b="1" dirty="0" err="1">
                  <a:solidFill>
                    <a:srgbClr val="0070C0"/>
                  </a:solidFill>
                  <a:latin typeface="Arial" panose="020B0604020202020204" pitchFamily="34" charset="0"/>
                  <a:cs typeface="Arial" panose="020B0604020202020204" pitchFamily="34" charset="0"/>
                </a:rPr>
                <a:t>toString</a:t>
              </a:r>
              <a:r>
                <a:rPr lang="en-US" sz="1867" dirty="0">
                  <a:latin typeface="Arial" panose="020B0604020202020204" pitchFamily="34" charset="0"/>
                  <a:cs typeface="Arial" panose="020B0604020202020204" pitchFamily="34" charset="0"/>
                </a:rPr>
                <a:t> (</a:t>
              </a:r>
              <a:r>
                <a:rPr lang="en-US" sz="1867" dirty="0" err="1">
                  <a:latin typeface="Arial" panose="020B0604020202020204" pitchFamily="34" charset="0"/>
                  <a:cs typeface="Arial" panose="020B0604020202020204" pitchFamily="34" charset="0"/>
                </a:rPr>
                <a:t>Biến</a:t>
              </a:r>
              <a:r>
                <a:rPr lang="en-US" sz="1867" dirty="0">
                  <a:latin typeface="Arial" panose="020B0604020202020204" pitchFamily="34" charset="0"/>
                  <a:cs typeface="Arial" panose="020B0604020202020204" pitchFamily="34" charset="0"/>
                </a:rPr>
                <a:t>) </a:t>
              </a:r>
            </a:p>
          </p:txBody>
        </p:sp>
      </p:grpSp>
      <p:pic>
        <p:nvPicPr>
          <p:cNvPr id="17" name="Google Shape;95;p14">
            <a:extLst>
              <a:ext uri="{FF2B5EF4-FFF2-40B4-BE49-F238E27FC236}">
                <a16:creationId xmlns:a16="http://schemas.microsoft.com/office/drawing/2014/main" id="{E615182C-7272-4E83-AB83-69D2466A9B67}"/>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18" name="Google Shape;96;p14">
            <a:extLst>
              <a:ext uri="{FF2B5EF4-FFF2-40B4-BE49-F238E27FC236}">
                <a16:creationId xmlns:a16="http://schemas.microsoft.com/office/drawing/2014/main" id="{3301860F-80EC-4FFE-B1EA-5FBD9BE517E3}"/>
              </a:ext>
            </a:extLst>
          </p:cNvPr>
          <p:cNvSpPr txBox="1"/>
          <p:nvPr/>
        </p:nvSpPr>
        <p:spPr>
          <a:xfrm>
            <a:off x="48065" y="91490"/>
            <a:ext cx="9464069"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cs typeface="Calibri" panose="020F0502020204030204" pitchFamily="34" charset="0"/>
                <a:sym typeface="Calibri"/>
              </a:rPr>
              <a:t>Chuyển</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đổi</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kiểu</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dữ</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liệu</a:t>
            </a:r>
            <a:endParaRPr lang="en-US" sz="3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4320717"/>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5" y="91490"/>
            <a:ext cx="9464069"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cs typeface="Calibri" panose="020F0502020204030204" pitchFamily="34" charset="0"/>
                <a:sym typeface="Calibri"/>
              </a:rPr>
              <a:t>Hiển</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thị</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thông</a:t>
            </a:r>
            <a:r>
              <a:rPr lang="en-US" sz="3600" dirty="0">
                <a:solidFill>
                  <a:schemeClr val="lt1"/>
                </a:solidFill>
                <a:latin typeface="Calibri" panose="020F0502020204030204" pitchFamily="34" charset="0"/>
                <a:cs typeface="Calibri" panose="020F0502020204030204" pitchFamily="34" charset="0"/>
                <a:sym typeface="Calibri"/>
              </a:rPr>
              <a:t> tin </a:t>
            </a:r>
            <a:r>
              <a:rPr lang="en-US" sz="3600" dirty="0" err="1">
                <a:solidFill>
                  <a:schemeClr val="lt1"/>
                </a:solidFill>
                <a:latin typeface="Calibri" panose="020F0502020204030204" pitchFamily="34" charset="0"/>
                <a:cs typeface="Calibri" panose="020F0502020204030204" pitchFamily="34" charset="0"/>
                <a:sym typeface="Calibri"/>
              </a:rPr>
              <a:t>lên</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màn</a:t>
            </a:r>
            <a:r>
              <a:rPr lang="en-US" sz="3600" dirty="0">
                <a:solidFill>
                  <a:schemeClr val="lt1"/>
                </a:solidFill>
                <a:latin typeface="Calibri" panose="020F0502020204030204" pitchFamily="34" charset="0"/>
                <a:cs typeface="Calibri" panose="020F0502020204030204" pitchFamily="34" charset="0"/>
                <a:sym typeface="Calibri"/>
              </a:rPr>
              <a:t> </a:t>
            </a:r>
            <a:r>
              <a:rPr lang="en-US" sz="3600" dirty="0" err="1">
                <a:solidFill>
                  <a:schemeClr val="lt1"/>
                </a:solidFill>
                <a:latin typeface="Calibri" panose="020F0502020204030204" pitchFamily="34" charset="0"/>
                <a:cs typeface="Calibri" panose="020F0502020204030204" pitchFamily="34" charset="0"/>
                <a:sym typeface="Calibri"/>
              </a:rPr>
              <a:t>hình</a:t>
            </a:r>
            <a:r>
              <a:rPr lang="en-US" sz="3600" dirty="0">
                <a:solidFill>
                  <a:schemeClr val="lt1"/>
                </a:solidFill>
                <a:latin typeface="Calibri" panose="020F0502020204030204" pitchFamily="34" charset="0"/>
                <a:cs typeface="Calibri" panose="020F0502020204030204" pitchFamily="34" charset="0"/>
                <a:sym typeface="Calibri"/>
              </a:rPr>
              <a:t> console</a:t>
            </a:r>
            <a:endParaRPr lang="en-US" sz="3600" dirty="0">
              <a:latin typeface="Calibri" panose="020F0502020204030204" pitchFamily="34" charset="0"/>
              <a:cs typeface="Calibri" panose="020F0502020204030204" pitchFamily="34" charset="0"/>
            </a:endParaRPr>
          </a:p>
        </p:txBody>
      </p:sp>
      <p:sp>
        <p:nvSpPr>
          <p:cNvPr id="5" name="矩形 32">
            <a:extLst>
              <a:ext uri="{FF2B5EF4-FFF2-40B4-BE49-F238E27FC236}">
                <a16:creationId xmlns:a16="http://schemas.microsoft.com/office/drawing/2014/main" id="{755629B9-0732-4A1E-9FD3-26F88075C397}"/>
              </a:ext>
            </a:extLst>
          </p:cNvPr>
          <p:cNvSpPr/>
          <p:nvPr/>
        </p:nvSpPr>
        <p:spPr>
          <a:xfrm>
            <a:off x="3801553" y="3280410"/>
            <a:ext cx="4588893" cy="297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sz="2000" b="1" dirty="0">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a:t>
            </a:r>
            <a:r>
              <a:rPr lang="en-US" altLang="zh-CN" sz="2000" b="1" dirty="0" err="1">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Xem</a:t>
            </a:r>
            <a:r>
              <a:rPr lang="en-US" altLang="zh-CN" sz="2000" b="1" dirty="0">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 </a:t>
            </a:r>
            <a:r>
              <a:rPr lang="en-US" altLang="zh-CN" sz="2000" b="1" dirty="0" err="1">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Hướng</a:t>
            </a:r>
            <a:r>
              <a:rPr lang="en-US" altLang="zh-CN" sz="2000" b="1" dirty="0">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 </a:t>
            </a:r>
            <a:r>
              <a:rPr lang="en-US" altLang="zh-CN" sz="2000" b="1" dirty="0" err="1">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Dẫn</a:t>
            </a:r>
            <a:r>
              <a:rPr lang="en-US" altLang="zh-CN" sz="2000" b="1" dirty="0">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 </a:t>
            </a:r>
            <a:r>
              <a:rPr lang="en-US" altLang="zh-CN" sz="2000" b="1" dirty="0" err="1">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Trên</a:t>
            </a:r>
            <a:r>
              <a:rPr lang="en-US" altLang="zh-CN" sz="2000" b="1" dirty="0">
                <a:solidFill>
                  <a:schemeClr val="accent1">
                    <a:lumMod val="50000"/>
                  </a:schemeClr>
                </a:solidFill>
                <a:latin typeface="Calibri" panose="020F0502020204030204" pitchFamily="34" charset="0"/>
                <a:ea typeface="Microsoft YaHei UI" panose="020B0503020204020204" pitchFamily="34" charset="-122"/>
                <a:cs typeface="Calibri" panose="020F0502020204030204" pitchFamily="34" charset="0"/>
                <a:sym typeface="+mn-ea"/>
              </a:rPr>
              <a:t> Video)</a:t>
            </a:r>
          </a:p>
        </p:txBody>
      </p:sp>
    </p:spTree>
    <p:extLst>
      <p:ext uri="{BB962C8B-B14F-4D97-AF65-F5344CB8AC3E}">
        <p14:creationId xmlns:p14="http://schemas.microsoft.com/office/powerpoint/2010/main" val="1109305339"/>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pic>
        <p:nvPicPr>
          <p:cNvPr id="299" name="Google Shape;299;p36">
            <a:hlinkClick r:id="rId3"/>
          </p:cNvPr>
          <p:cNvPicPr preferRelativeResize="0"/>
          <p:nvPr/>
        </p:nvPicPr>
        <p:blipFill rotWithShape="1">
          <a:blip r:embed="rId4">
            <a:alphaModFix/>
          </a:blip>
          <a:srcRect/>
          <a:stretch/>
        </p:blipFill>
        <p:spPr>
          <a:xfrm>
            <a:off x="6540706" y="5876555"/>
            <a:ext cx="447186" cy="447186"/>
          </a:xfrm>
          <a:prstGeom prst="rect">
            <a:avLst/>
          </a:prstGeom>
          <a:noFill/>
          <a:ln>
            <a:noFill/>
          </a:ln>
        </p:spPr>
      </p:pic>
      <p:pic>
        <p:nvPicPr>
          <p:cNvPr id="300" name="Google Shape;300;p36">
            <a:hlinkClick r:id="rId5"/>
          </p:cNvPr>
          <p:cNvPicPr preferRelativeResize="0"/>
          <p:nvPr/>
        </p:nvPicPr>
        <p:blipFill rotWithShape="1">
          <a:blip r:embed="rId6">
            <a:alphaModFix/>
          </a:blip>
          <a:srcRect/>
          <a:stretch/>
        </p:blipFill>
        <p:spPr>
          <a:xfrm>
            <a:off x="5171761" y="5876555"/>
            <a:ext cx="447185" cy="447185"/>
          </a:xfrm>
          <a:prstGeom prst="rect">
            <a:avLst/>
          </a:prstGeom>
          <a:noFill/>
          <a:ln>
            <a:noFill/>
          </a:ln>
        </p:spPr>
      </p:pic>
      <p:pic>
        <p:nvPicPr>
          <p:cNvPr id="301" name="Google Shape;301;p36">
            <a:hlinkClick r:id="rId7"/>
          </p:cNvPr>
          <p:cNvPicPr preferRelativeResize="0"/>
          <p:nvPr/>
        </p:nvPicPr>
        <p:blipFill rotWithShape="1">
          <a:blip r:embed="rId8">
            <a:alphaModFix/>
          </a:blip>
          <a:srcRect/>
          <a:stretch/>
        </p:blipFill>
        <p:spPr>
          <a:xfrm>
            <a:off x="5819462" y="5842802"/>
            <a:ext cx="520728" cy="520728"/>
          </a:xfrm>
          <a:prstGeom prst="rect">
            <a:avLst/>
          </a:prstGeom>
          <a:noFill/>
          <a:ln>
            <a:noFill/>
          </a:ln>
        </p:spPr>
      </p:pic>
      <p:sp>
        <p:nvSpPr>
          <p:cNvPr id="302" name="Google Shape;302;p36"/>
          <p:cNvSpPr txBox="1">
            <a:spLocks noGrp="1"/>
          </p:cNvSpPr>
          <p:nvPr>
            <p:ph type="ftr" idx="11"/>
          </p:nvPr>
        </p:nvSpPr>
        <p:spPr>
          <a:xfrm>
            <a:off x="0" y="6408320"/>
            <a:ext cx="12191999" cy="365100"/>
          </a:xfrm>
          <a:prstGeom prst="rect">
            <a:avLst/>
          </a:prstGeom>
          <a:no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US" sz="1600" b="1"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rPr>
              <a:t>lotusacademy.edu.vn</a:t>
            </a:r>
            <a:endParaRPr kumimoji="0" sz="1600" b="1"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8" name="Picture 7"/>
          <p:cNvPicPr>
            <a:picLocks noChangeAspect="1"/>
          </p:cNvPicPr>
          <p:nvPr/>
        </p:nvPicPr>
        <p:blipFill>
          <a:blip r:embed="rId9">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5245090" y="4311502"/>
            <a:ext cx="1669472" cy="1669472"/>
          </a:xfrm>
          <a:prstGeom prst="rect">
            <a:avLst/>
          </a:prstGeom>
        </p:spPr>
      </p:pic>
      <p:sp>
        <p:nvSpPr>
          <p:cNvPr id="10" name="Google Shape;86;p13">
            <a:extLst>
              <a:ext uri="{FF2B5EF4-FFF2-40B4-BE49-F238E27FC236}">
                <a16:creationId xmlns:a16="http://schemas.microsoft.com/office/drawing/2014/main" id="{ACA10C40-1B41-457C-A544-5C9E956CD529}"/>
              </a:ext>
            </a:extLst>
          </p:cNvPr>
          <p:cNvSpPr/>
          <p:nvPr/>
        </p:nvSpPr>
        <p:spPr>
          <a:xfrm>
            <a:off x="0" y="2428108"/>
            <a:ext cx="12191999" cy="1986332"/>
          </a:xfrm>
          <a:prstGeom prst="rect">
            <a:avLst/>
          </a:prstGeom>
          <a:solidFill>
            <a:schemeClr val="tx1">
              <a:lumMod val="95000"/>
              <a:lumOff val="5000"/>
              <a:alpha val="53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11" name="Google Shape;86;p13">
            <a:extLst>
              <a:ext uri="{FF2B5EF4-FFF2-40B4-BE49-F238E27FC236}">
                <a16:creationId xmlns:a16="http://schemas.microsoft.com/office/drawing/2014/main" id="{EBEA7558-AF77-45B9-8E84-0C899E5F62F7}"/>
              </a:ext>
            </a:extLst>
          </p:cNvPr>
          <p:cNvSpPr/>
          <p:nvPr/>
        </p:nvSpPr>
        <p:spPr>
          <a:xfrm>
            <a:off x="1845859" y="2443559"/>
            <a:ext cx="9049472" cy="1970881"/>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b="0" i="0" u="none" strike="noStrike" cap="none" dirty="0">
                <a:solidFill>
                  <a:schemeClr val="lt1"/>
                </a:solidFill>
                <a:latin typeface="Calibri"/>
                <a:ea typeface="Calibri"/>
                <a:cs typeface="Calibri"/>
                <a:sym typeface="Calibri"/>
              </a:rPr>
              <a:t>Xin </a:t>
            </a:r>
            <a:r>
              <a:rPr lang="en-US" sz="6000" b="0" i="0" u="none" strike="noStrike" cap="none" dirty="0" err="1">
                <a:solidFill>
                  <a:schemeClr val="lt1"/>
                </a:solidFill>
                <a:latin typeface="Calibri"/>
                <a:ea typeface="Calibri"/>
                <a:cs typeface="Calibri"/>
                <a:sym typeface="Calibri"/>
              </a:rPr>
              <a:t>trân</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trọng</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cảm</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ơn</a:t>
            </a:r>
            <a:r>
              <a:rPr lang="en-US" sz="6000" b="0" i="0" u="none" strike="noStrike" cap="none" dirty="0">
                <a:solidFill>
                  <a:schemeClr val="lt1"/>
                </a:solidFill>
                <a:latin typeface="Calibri"/>
                <a:ea typeface="Calibri"/>
                <a:cs typeface="Calibri"/>
                <a:sym typeface="Calibri"/>
              </a:rPr>
              <a:t> </a:t>
            </a:r>
            <a:endParaRPr sz="6000" dirty="0"/>
          </a:p>
        </p:txBody>
      </p:sp>
    </p:spTree>
    <p:extLst>
      <p:ext uri="{BB962C8B-B14F-4D97-AF65-F5344CB8AC3E}">
        <p14:creationId xmlns:p14="http://schemas.microsoft.com/office/powerpoint/2010/main" val="4595756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1</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666977"/>
          </a:xfrm>
          <a:prstGeom prst="rect">
            <a:avLst/>
          </a:prstGeom>
          <a:noFill/>
        </p:spPr>
        <p:txBody>
          <a:bodyPr wrap="square" rtlCol="0">
            <a:spAutoFit/>
          </a:bodyPr>
          <a:lstStyle/>
          <a:p>
            <a:pPr algn="ctr"/>
            <a:endPar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a:p>
            <a:pPr algn="ct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Các</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kiểu</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dữ</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liệu</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cơ</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bản</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33438840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4"/>
          <p:cNvSpPr txBox="1"/>
          <p:nvPr/>
        </p:nvSpPr>
        <p:spPr>
          <a:xfrm>
            <a:off x="0" y="811926"/>
            <a:ext cx="12192000" cy="5976801"/>
          </a:xfrm>
          <a:prstGeom prst="rect">
            <a:avLst/>
          </a:prstGeom>
          <a:noFill/>
          <a:ln>
            <a:noFill/>
          </a:ln>
        </p:spPr>
        <p:txBody>
          <a:bodyPr spcFirstLastPara="1" wrap="square" lIns="91425" tIns="45700" rIns="91425" bIns="45700" anchor="t" anchorCtr="0">
            <a:noAutofit/>
          </a:bodyPr>
          <a:lstStyle/>
          <a:p>
            <a:pPr marL="45720" marR="0" lvl="0" indent="0" algn="l" rtl="0">
              <a:lnSpc>
                <a:spcPct val="90000"/>
              </a:lnSpc>
              <a:spcBef>
                <a:spcPts val="0"/>
              </a:spcBef>
              <a:spcAft>
                <a:spcPts val="0"/>
              </a:spcAft>
              <a:buClr>
                <a:schemeClr val="dk1"/>
              </a:buClr>
              <a:buSzPts val="1400"/>
              <a:buFont typeface="Arial"/>
              <a:buNone/>
            </a:pPr>
            <a:endParaRPr sz="2000" dirty="0">
              <a:latin typeface="Calibri" panose="020F0502020204030204" pitchFamily="34" charset="0"/>
              <a:cs typeface="Calibri" panose="020F0502020204030204" pitchFamily="34" charset="0"/>
            </a:endParaRPr>
          </a:p>
        </p:txBody>
      </p:sp>
      <p:sp>
        <p:nvSpPr>
          <p:cNvPr id="94" name="Google Shape;94;p14"/>
          <p:cNvSpPr txBox="1"/>
          <p:nvPr/>
        </p:nvSpPr>
        <p:spPr>
          <a:xfrm>
            <a:off x="395536" y="3645025"/>
            <a:ext cx="2700529" cy="1512167"/>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200"/>
              <a:buFont typeface="Arial"/>
              <a:buNone/>
            </a:pPr>
            <a:endParaRPr sz="2000" i="1">
              <a:solidFill>
                <a:schemeClr val="dk1"/>
              </a:solidFill>
              <a:latin typeface="Calibri" panose="020F0502020204030204" pitchFamily="34" charset="0"/>
              <a:ea typeface="Calibri"/>
              <a:cs typeface="Calibri" panose="020F0502020204030204" pitchFamily="34" charset="0"/>
              <a:sym typeface="Calibri"/>
            </a:endParaRPr>
          </a:p>
        </p:txBody>
      </p:sp>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ea typeface="Calibri"/>
                <a:cs typeface="Calibri" panose="020F0502020204030204" pitchFamily="34" charset="0"/>
                <a:sym typeface="Calibri"/>
              </a:rPr>
              <a:t>Các</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kiểu</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dữ</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liệu</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cơ</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bản</a:t>
            </a:r>
            <a:endParaRPr sz="3600" dirty="0">
              <a:latin typeface="Calibri" panose="020F0502020204030204" pitchFamily="34" charset="0"/>
              <a:cs typeface="Calibri" panose="020F0502020204030204" pitchFamily="34" charset="0"/>
            </a:endParaRPr>
          </a:p>
        </p:txBody>
      </p:sp>
      <p:sp>
        <p:nvSpPr>
          <p:cNvPr id="39" name="TextBox 38">
            <a:extLst>
              <a:ext uri="{FF2B5EF4-FFF2-40B4-BE49-F238E27FC236}">
                <a16:creationId xmlns:a16="http://schemas.microsoft.com/office/drawing/2014/main" id="{62B6DB7B-7712-4980-92BA-7709435A11BA}"/>
              </a:ext>
            </a:extLst>
          </p:cNvPr>
          <p:cNvSpPr txBox="1"/>
          <p:nvPr/>
        </p:nvSpPr>
        <p:spPr>
          <a:xfrm>
            <a:off x="974874" y="1078902"/>
            <a:ext cx="10900451" cy="707886"/>
          </a:xfrm>
          <a:prstGeom prst="rect">
            <a:avLst/>
          </a:prstGeom>
          <a:noFill/>
        </p:spPr>
        <p:txBody>
          <a:bodyPr wrap="square" rtlCol="0">
            <a:spAutoFit/>
          </a:bodyPr>
          <a:lstStyle/>
          <a:p>
            <a:pPr marL="342900" indent="-342900">
              <a:buFont typeface="Wingdings" panose="05000000000000000000" pitchFamily="2" charset="2"/>
              <a:buChar char="Ø"/>
            </a:pPr>
            <a:r>
              <a:rPr lang="en-US" sz="2000" dirty="0" err="1">
                <a:latin typeface="Calibri" panose="020F0502020204030204" pitchFamily="34" charset="0"/>
                <a:cs typeface="Calibri" panose="020F0502020204030204" pitchFamily="34" charset="0"/>
              </a:rPr>
              <a:t>Trong</a:t>
            </a:r>
            <a:r>
              <a:rPr lang="en-US" sz="2000" dirty="0">
                <a:latin typeface="Calibri" panose="020F0502020204030204" pitchFamily="34" charset="0"/>
                <a:cs typeface="Calibri" panose="020F0502020204030204" pitchFamily="34" charset="0"/>
              </a:rPr>
              <a:t> khoa </a:t>
            </a:r>
            <a:r>
              <a:rPr lang="en-US" sz="2000" dirty="0" err="1">
                <a:latin typeface="Calibri" panose="020F0502020204030204" pitchFamily="34" charset="0"/>
                <a:cs typeface="Calibri" panose="020F0502020204030204" pitchFamily="34" charset="0"/>
              </a:rPr>
              <a:t>học</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máy</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tính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và</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lập</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trình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máy</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tính</a:t>
            </a:r>
            <a:r>
              <a:rPr lang="en-US" sz="2000" dirty="0">
                <a:latin typeface="Calibri" panose="020F0502020204030204" pitchFamily="34" charset="0"/>
                <a:cs typeface="Calibri" panose="020F0502020204030204" pitchFamily="34" charset="0"/>
              </a:rPr>
              <a:t>, </a:t>
            </a:r>
            <a:r>
              <a:rPr lang="en-US" sz="2000" b="1" dirty="0" err="1">
                <a:latin typeface="Calibri" panose="020F0502020204030204" pitchFamily="34" charset="0"/>
                <a:cs typeface="Calibri" panose="020F0502020204030204" pitchFamily="34" charset="0"/>
              </a:rPr>
              <a:t>kiểu</a:t>
            </a:r>
            <a:r>
              <a:rPr lang="en-US" sz="2000" b="1" dirty="0">
                <a:latin typeface="Calibri" panose="020F0502020204030204" pitchFamily="34" charset="0"/>
                <a:cs typeface="Calibri" panose="020F0502020204030204" pitchFamily="34" charset="0"/>
              </a:rPr>
              <a:t> </a:t>
            </a:r>
            <a:r>
              <a:rPr lang="en-US" sz="2000" b="1" dirty="0" err="1">
                <a:latin typeface="Calibri" panose="020F0502020204030204" pitchFamily="34" charset="0"/>
                <a:cs typeface="Calibri" panose="020F0502020204030204" pitchFamily="34" charset="0"/>
              </a:rPr>
              <a:t>dữ</a:t>
            </a:r>
            <a:r>
              <a:rPr lang="en-US" sz="2000" b="1" dirty="0">
                <a:latin typeface="Calibri" panose="020F0502020204030204" pitchFamily="34" charset="0"/>
                <a:cs typeface="Calibri" panose="020F0502020204030204" pitchFamily="34" charset="0"/>
              </a:rPr>
              <a:t> </a:t>
            </a:r>
            <a:r>
              <a:rPr lang="en-US" sz="2000" b="1" dirty="0" err="1">
                <a:latin typeface="Calibri" panose="020F0502020204030204" pitchFamily="34" charset="0"/>
                <a:cs typeface="Calibri" panose="020F0502020204030204" pitchFamily="34" charset="0"/>
              </a:rPr>
              <a:t>liệu</a:t>
            </a:r>
            <a:r>
              <a:rPr lang="en-US" sz="2000" b="1" dirty="0">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a:t>
            </a:r>
            <a:r>
              <a:rPr lang="en-US" sz="2000" b="1" dirty="0">
                <a:latin typeface="Calibri" panose="020F0502020204030204" pitchFamily="34" charset="0"/>
                <a:cs typeface="Calibri" panose="020F0502020204030204" pitchFamily="34" charset="0"/>
              </a:rPr>
              <a:t>data type</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là</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một</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cách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phân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loại</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dữ</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liệu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cho</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trình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biên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dịch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hoặc</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thông</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dịch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hiểu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các</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lập</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trình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viên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muốn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sử</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dụng</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dữ</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liệu</a:t>
            </a:r>
            <a:r>
              <a:rPr lang="en-US" sz="2000" dirty="0">
                <a:latin typeface="Calibri" panose="020F0502020204030204" pitchFamily="34" charset="0"/>
                <a:cs typeface="Calibri" panose="020F0502020204030204" pitchFamily="34" charset="0"/>
              </a:rPr>
              <a:t>. </a:t>
            </a:r>
          </a:p>
        </p:txBody>
      </p:sp>
      <p:sp>
        <p:nvSpPr>
          <p:cNvPr id="49" name="TextBox 48">
            <a:extLst>
              <a:ext uri="{FF2B5EF4-FFF2-40B4-BE49-F238E27FC236}">
                <a16:creationId xmlns:a16="http://schemas.microsoft.com/office/drawing/2014/main" id="{E9353126-6256-45A5-8EE8-D71C13C03D2C}"/>
              </a:ext>
            </a:extLst>
          </p:cNvPr>
          <p:cNvSpPr txBox="1"/>
          <p:nvPr/>
        </p:nvSpPr>
        <p:spPr>
          <a:xfrm>
            <a:off x="974873" y="1886839"/>
            <a:ext cx="10900451" cy="400110"/>
          </a:xfrm>
          <a:prstGeom prst="rect">
            <a:avLst/>
          </a:prstGeom>
          <a:noFill/>
        </p:spPr>
        <p:txBody>
          <a:bodyPr wrap="square" rtlCol="0">
            <a:spAutoFit/>
          </a:bodyPr>
          <a:lstStyle/>
          <a:p>
            <a:pPr marL="342900" indent="-342900">
              <a:buFont typeface="Wingdings" panose="05000000000000000000" pitchFamily="2" charset="2"/>
              <a:buChar char="Ø"/>
            </a:pPr>
            <a:r>
              <a:rPr lang="vi-VN" sz="2000" dirty="0">
                <a:latin typeface="Calibri" panose="020F0502020204030204" pitchFamily="34" charset="0"/>
                <a:cs typeface="Calibri" panose="020F0502020204030204" pitchFamily="34" charset="0"/>
              </a:rPr>
              <a:t>Hầu hết các ngôn ngữ hỗ trợ nhiều kiểu dữ liệu khác nhau, như </a:t>
            </a:r>
            <a:r>
              <a:rPr lang="en-US" sz="2000" dirty="0" err="1">
                <a:latin typeface="Calibri" panose="020F0502020204030204" pitchFamily="34" charset="0"/>
                <a:cs typeface="Calibri" panose="020F0502020204030204" pitchFamily="34" charset="0"/>
              </a:rPr>
              <a:t>số</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nguyên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số</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thực</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ký</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tự</a:t>
            </a:r>
            <a:r>
              <a:rPr lang="en-US" sz="2000" dirty="0">
                <a:latin typeface="Calibri" panose="020F0502020204030204" pitchFamily="34" charset="0"/>
                <a:cs typeface="Calibri" panose="020F0502020204030204" pitchFamily="34" charset="0"/>
              </a:rPr>
              <a:t>, …</a:t>
            </a:r>
          </a:p>
        </p:txBody>
      </p:sp>
      <p:grpSp>
        <p:nvGrpSpPr>
          <p:cNvPr id="3" name="Group 2">
            <a:extLst>
              <a:ext uri="{FF2B5EF4-FFF2-40B4-BE49-F238E27FC236}">
                <a16:creationId xmlns:a16="http://schemas.microsoft.com/office/drawing/2014/main" id="{BEF7EB73-8852-46F7-8F8E-8E2A550776F1}"/>
              </a:ext>
            </a:extLst>
          </p:cNvPr>
          <p:cNvGrpSpPr/>
          <p:nvPr/>
        </p:nvGrpSpPr>
        <p:grpSpPr>
          <a:xfrm>
            <a:off x="1364680" y="2923222"/>
            <a:ext cx="6427215" cy="3037652"/>
            <a:chOff x="1364680" y="2923222"/>
            <a:chExt cx="6427215" cy="3037652"/>
          </a:xfrm>
        </p:grpSpPr>
        <p:grpSp>
          <p:nvGrpSpPr>
            <p:cNvPr id="2" name="Group 1">
              <a:extLst>
                <a:ext uri="{FF2B5EF4-FFF2-40B4-BE49-F238E27FC236}">
                  <a16:creationId xmlns:a16="http://schemas.microsoft.com/office/drawing/2014/main" id="{06E334FA-C616-43DB-9870-1DBF729D32D6}"/>
                </a:ext>
              </a:extLst>
            </p:cNvPr>
            <p:cNvGrpSpPr/>
            <p:nvPr/>
          </p:nvGrpSpPr>
          <p:grpSpPr>
            <a:xfrm>
              <a:off x="1364680" y="2923222"/>
              <a:ext cx="6427215" cy="2228910"/>
              <a:chOff x="1269678" y="3056466"/>
              <a:chExt cx="6427215" cy="2228910"/>
            </a:xfrm>
          </p:grpSpPr>
          <p:sp>
            <p:nvSpPr>
              <p:cNvPr id="38" name="Rectangle 37">
                <a:extLst>
                  <a:ext uri="{FF2B5EF4-FFF2-40B4-BE49-F238E27FC236}">
                    <a16:creationId xmlns:a16="http://schemas.microsoft.com/office/drawing/2014/main" id="{18424102-3E40-4653-B45D-BBEB60428B8F}"/>
                  </a:ext>
                </a:extLst>
              </p:cNvPr>
              <p:cNvSpPr/>
              <p:nvPr/>
            </p:nvSpPr>
            <p:spPr>
              <a:xfrm>
                <a:off x="1269678" y="3056466"/>
                <a:ext cx="1897212" cy="381000"/>
              </a:xfrm>
              <a:prstGeom prst="rect">
                <a:avLst/>
              </a:prstGeom>
              <a:gradFill>
                <a:gsLst>
                  <a:gs pos="51000">
                    <a:schemeClr val="accent1">
                      <a:lumMod val="75000"/>
                    </a:schemeClr>
                  </a:gs>
                  <a:gs pos="0">
                    <a:schemeClr val="accent1">
                      <a:lumMod val="50000"/>
                    </a:schemeClr>
                  </a:gs>
                  <a:gs pos="100000">
                    <a:schemeClr val="accent1">
                      <a:lumMod val="75000"/>
                    </a:schemeClr>
                  </a:gs>
                </a:gsLst>
              </a:gra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2000" dirty="0" err="1">
                    <a:latin typeface="Calibri" panose="020F0502020204030204" pitchFamily="34" charset="0"/>
                    <a:cs typeface="Calibri" panose="020F0502020204030204" pitchFamily="34" charset="0"/>
                  </a:rPr>
                  <a:t>Kiểu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số</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nguyên</a:t>
                </a:r>
                <a:endParaRPr lang="vi-VN" sz="2000" dirty="0">
                  <a:latin typeface="Calibri" panose="020F0502020204030204" pitchFamily="34" charset="0"/>
                  <a:cs typeface="Calibri" panose="020F0502020204030204" pitchFamily="34" charset="0"/>
                </a:endParaRPr>
              </a:p>
            </p:txBody>
          </p:sp>
          <p:sp>
            <p:nvSpPr>
              <p:cNvPr id="40" name="Rectangle 39">
                <a:extLst>
                  <a:ext uri="{FF2B5EF4-FFF2-40B4-BE49-F238E27FC236}">
                    <a16:creationId xmlns:a16="http://schemas.microsoft.com/office/drawing/2014/main" id="{7943677A-C6F6-4B4E-9CF3-CF4F246F4997}"/>
                  </a:ext>
                </a:extLst>
              </p:cNvPr>
              <p:cNvSpPr/>
              <p:nvPr/>
            </p:nvSpPr>
            <p:spPr>
              <a:xfrm>
                <a:off x="1269678" y="3970866"/>
                <a:ext cx="1897212" cy="381000"/>
              </a:xfrm>
              <a:prstGeom prst="rect">
                <a:avLst/>
              </a:prstGeom>
              <a:gradFill>
                <a:gsLst>
                  <a:gs pos="51000">
                    <a:schemeClr val="accent1">
                      <a:lumMod val="75000"/>
                    </a:schemeClr>
                  </a:gs>
                  <a:gs pos="0">
                    <a:schemeClr val="accent1">
                      <a:lumMod val="50000"/>
                    </a:schemeClr>
                  </a:gs>
                  <a:gs pos="100000">
                    <a:schemeClr val="accent1">
                      <a:lumMod val="75000"/>
                    </a:schemeClr>
                  </a:gs>
                </a:gsLst>
              </a:gra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2000" dirty="0" err="1">
                    <a:latin typeface="Calibri" panose="020F0502020204030204" pitchFamily="34" charset="0"/>
                    <a:cs typeface="Calibri" panose="020F0502020204030204" pitchFamily="34" charset="0"/>
                  </a:rPr>
                  <a:t>Kiểu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số</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thực</a:t>
                </a:r>
                <a:endParaRPr lang="vi-VN" sz="2000" dirty="0">
                  <a:latin typeface="Calibri" panose="020F0502020204030204" pitchFamily="34" charset="0"/>
                  <a:cs typeface="Calibri" panose="020F0502020204030204" pitchFamily="34" charset="0"/>
                </a:endParaRPr>
              </a:p>
            </p:txBody>
          </p:sp>
          <p:sp>
            <p:nvSpPr>
              <p:cNvPr id="41" name="Rectangle 40">
                <a:extLst>
                  <a:ext uri="{FF2B5EF4-FFF2-40B4-BE49-F238E27FC236}">
                    <a16:creationId xmlns:a16="http://schemas.microsoft.com/office/drawing/2014/main" id="{4B2D81FF-9E7B-4342-9541-A333FB3C2CC8}"/>
                  </a:ext>
                </a:extLst>
              </p:cNvPr>
              <p:cNvSpPr/>
              <p:nvPr/>
            </p:nvSpPr>
            <p:spPr>
              <a:xfrm>
                <a:off x="1269678" y="4885266"/>
                <a:ext cx="1897212" cy="381000"/>
              </a:xfrm>
              <a:prstGeom prst="rect">
                <a:avLst/>
              </a:prstGeom>
              <a:gradFill>
                <a:gsLst>
                  <a:gs pos="51000">
                    <a:schemeClr val="accent1">
                      <a:lumMod val="75000"/>
                    </a:schemeClr>
                  </a:gs>
                  <a:gs pos="0">
                    <a:schemeClr val="accent1">
                      <a:lumMod val="50000"/>
                    </a:schemeClr>
                  </a:gs>
                  <a:gs pos="100000">
                    <a:schemeClr val="accent1">
                      <a:lumMod val="75000"/>
                    </a:schemeClr>
                  </a:gs>
                </a:gsLst>
              </a:gra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2000" dirty="0" err="1">
                    <a:latin typeface="Calibri" panose="020F0502020204030204" pitchFamily="34" charset="0"/>
                    <a:cs typeface="Calibri" panose="020F0502020204030204" pitchFamily="34" charset="0"/>
                  </a:rPr>
                  <a:t>Kiểu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ký</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tự</a:t>
                </a:r>
                <a:endParaRPr lang="vi-VN" sz="2000" dirty="0">
                  <a:latin typeface="Calibri" panose="020F0502020204030204" pitchFamily="34" charset="0"/>
                  <a:cs typeface="Calibri" panose="020F0502020204030204" pitchFamily="34" charset="0"/>
                </a:endParaRPr>
              </a:p>
            </p:txBody>
          </p:sp>
          <p:sp>
            <p:nvSpPr>
              <p:cNvPr id="42" name="TextBox 41">
                <a:extLst>
                  <a:ext uri="{FF2B5EF4-FFF2-40B4-BE49-F238E27FC236}">
                    <a16:creationId xmlns:a16="http://schemas.microsoft.com/office/drawing/2014/main" id="{F17ED3E7-B68B-4400-8EA9-0C14DFC78A54}"/>
                  </a:ext>
                </a:extLst>
              </p:cNvPr>
              <p:cNvSpPr txBox="1"/>
              <p:nvPr/>
            </p:nvSpPr>
            <p:spPr>
              <a:xfrm>
                <a:off x="4521024" y="3068134"/>
                <a:ext cx="3175869" cy="400110"/>
              </a:xfrm>
              <a:prstGeom prst="rect">
                <a:avLst/>
              </a:prstGeom>
              <a:noFill/>
            </p:spPr>
            <p:txBody>
              <a:bodyPr wrap="none" rtlCol="0">
                <a:spAutoFit/>
              </a:bodyPr>
              <a:lstStyle/>
              <a:p>
                <a:r>
                  <a:rPr lang="en-US" sz="2000" i="1" dirty="0">
                    <a:latin typeface="Calibri" panose="020F0502020204030204" pitchFamily="34" charset="0"/>
                    <a:cs typeface="Calibri" panose="020F0502020204030204" pitchFamily="34" charset="0"/>
                  </a:rPr>
                  <a:t>short , </a:t>
                </a:r>
                <a:r>
                  <a:rPr lang="en-US" sz="2000" b="1" i="1" dirty="0">
                    <a:solidFill>
                      <a:srgbClr val="7030A0"/>
                    </a:solidFill>
                    <a:latin typeface="Calibri" panose="020F0502020204030204" pitchFamily="34" charset="0"/>
                    <a:cs typeface="Calibri" panose="020F0502020204030204" pitchFamily="34" charset="0"/>
                  </a:rPr>
                  <a:t>int</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uint</a:t>
                </a:r>
                <a:r>
                  <a:rPr lang="en-US" sz="2000" i="1" dirty="0">
                    <a:latin typeface="Calibri" panose="020F0502020204030204" pitchFamily="34" charset="0"/>
                    <a:cs typeface="Calibri" panose="020F0502020204030204" pitchFamily="34" charset="0"/>
                  </a:rPr>
                  <a:t>, long, </a:t>
                </a:r>
                <a:r>
                  <a:rPr lang="en-US" sz="2000" i="1" dirty="0" err="1">
                    <a:latin typeface="Calibri" panose="020F0502020204030204" pitchFamily="34" charset="0"/>
                    <a:cs typeface="Calibri" panose="020F0502020204030204" pitchFamily="34" charset="0"/>
                  </a:rPr>
                  <a:t>ulong</a:t>
                </a:r>
                <a:r>
                  <a:rPr lang="en-US" sz="2000" i="1" dirty="0">
                    <a:latin typeface="Calibri" panose="020F0502020204030204" pitchFamily="34" charset="0"/>
                    <a:cs typeface="Calibri" panose="020F0502020204030204" pitchFamily="34" charset="0"/>
                  </a:rPr>
                  <a:t>…</a:t>
                </a:r>
                <a:endParaRPr lang="vi-VN" sz="2000" i="1" dirty="0">
                  <a:latin typeface="Calibri" panose="020F0502020204030204" pitchFamily="34" charset="0"/>
                  <a:cs typeface="Calibri" panose="020F0502020204030204" pitchFamily="34" charset="0"/>
                </a:endParaRPr>
              </a:p>
            </p:txBody>
          </p:sp>
          <p:sp>
            <p:nvSpPr>
              <p:cNvPr id="43" name="TextBox 42">
                <a:extLst>
                  <a:ext uri="{FF2B5EF4-FFF2-40B4-BE49-F238E27FC236}">
                    <a16:creationId xmlns:a16="http://schemas.microsoft.com/office/drawing/2014/main" id="{A32541A8-70D3-4C43-8A9A-722057C4FF07}"/>
                  </a:ext>
                </a:extLst>
              </p:cNvPr>
              <p:cNvSpPr txBox="1"/>
              <p:nvPr/>
            </p:nvSpPr>
            <p:spPr>
              <a:xfrm>
                <a:off x="4521024" y="3970866"/>
                <a:ext cx="2457724" cy="400110"/>
              </a:xfrm>
              <a:prstGeom prst="rect">
                <a:avLst/>
              </a:prstGeom>
              <a:noFill/>
            </p:spPr>
            <p:txBody>
              <a:bodyPr wrap="none" rtlCol="0">
                <a:spAutoFit/>
              </a:bodyPr>
              <a:lstStyle/>
              <a:p>
                <a:r>
                  <a:rPr lang="en-US" sz="2000" i="1" dirty="0">
                    <a:latin typeface="Calibri" panose="020F0502020204030204" pitchFamily="34" charset="0"/>
                    <a:cs typeface="Calibri" panose="020F0502020204030204" pitchFamily="34" charset="0"/>
                  </a:rPr>
                  <a:t>float, </a:t>
                </a:r>
                <a:r>
                  <a:rPr lang="en-US" sz="2000" b="1" i="1" dirty="0">
                    <a:solidFill>
                      <a:srgbClr val="7030A0"/>
                    </a:solidFill>
                    <a:latin typeface="Calibri" panose="020F0502020204030204" pitchFamily="34" charset="0"/>
                    <a:cs typeface="Calibri" panose="020F0502020204030204" pitchFamily="34" charset="0"/>
                  </a:rPr>
                  <a:t>double</a:t>
                </a:r>
                <a:r>
                  <a:rPr lang="en-US" sz="2000" i="1" dirty="0">
                    <a:latin typeface="Calibri" panose="020F0502020204030204" pitchFamily="34" charset="0"/>
                    <a:cs typeface="Calibri" panose="020F0502020204030204" pitchFamily="34" charset="0"/>
                  </a:rPr>
                  <a:t>, decimal</a:t>
                </a:r>
                <a:endParaRPr lang="vi-VN" sz="2000" i="1" dirty="0">
                  <a:latin typeface="Calibri" panose="020F0502020204030204" pitchFamily="34" charset="0"/>
                  <a:cs typeface="Calibri" panose="020F0502020204030204" pitchFamily="34" charset="0"/>
                </a:endParaRPr>
              </a:p>
            </p:txBody>
          </p:sp>
          <p:sp>
            <p:nvSpPr>
              <p:cNvPr id="44" name="TextBox 43">
                <a:extLst>
                  <a:ext uri="{FF2B5EF4-FFF2-40B4-BE49-F238E27FC236}">
                    <a16:creationId xmlns:a16="http://schemas.microsoft.com/office/drawing/2014/main" id="{9B521B2D-839C-4549-AF96-4A5163C9C9E7}"/>
                  </a:ext>
                </a:extLst>
              </p:cNvPr>
              <p:cNvSpPr txBox="1"/>
              <p:nvPr/>
            </p:nvSpPr>
            <p:spPr>
              <a:xfrm>
                <a:off x="4590133" y="4885266"/>
                <a:ext cx="649537" cy="400110"/>
              </a:xfrm>
              <a:prstGeom prst="rect">
                <a:avLst/>
              </a:prstGeom>
              <a:noFill/>
            </p:spPr>
            <p:txBody>
              <a:bodyPr wrap="none" rtlCol="0">
                <a:spAutoFit/>
              </a:bodyPr>
              <a:lstStyle/>
              <a:p>
                <a:r>
                  <a:rPr lang="en-US" sz="2000" b="1" i="1" dirty="0">
                    <a:solidFill>
                      <a:srgbClr val="7030A0"/>
                    </a:solidFill>
                    <a:latin typeface="Calibri" panose="020F0502020204030204" pitchFamily="34" charset="0"/>
                    <a:cs typeface="Calibri" panose="020F0502020204030204" pitchFamily="34" charset="0"/>
                  </a:rPr>
                  <a:t>char</a:t>
                </a:r>
                <a:endParaRPr lang="vi-VN" sz="2000" i="1" dirty="0">
                  <a:latin typeface="Calibri" panose="020F0502020204030204" pitchFamily="34" charset="0"/>
                  <a:cs typeface="Calibri" panose="020F0502020204030204" pitchFamily="34" charset="0"/>
                </a:endParaRPr>
              </a:p>
            </p:txBody>
          </p:sp>
          <p:cxnSp>
            <p:nvCxnSpPr>
              <p:cNvPr id="45" name="Straight Arrow Connector 44">
                <a:extLst>
                  <a:ext uri="{FF2B5EF4-FFF2-40B4-BE49-F238E27FC236}">
                    <a16:creationId xmlns:a16="http://schemas.microsoft.com/office/drawing/2014/main" id="{DF6FBB36-DE1E-4C54-AA67-4E8DD4243C38}"/>
                  </a:ext>
                </a:extLst>
              </p:cNvPr>
              <p:cNvCxnSpPr>
                <a:stCxn id="38" idx="3"/>
                <a:endCxn id="42" idx="1"/>
              </p:cNvCxnSpPr>
              <p:nvPr/>
            </p:nvCxnSpPr>
            <p:spPr>
              <a:xfrm>
                <a:off x="3166890" y="3246966"/>
                <a:ext cx="1354134" cy="21223"/>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46" name="Straight Arrow Connector 45">
                <a:extLst>
                  <a:ext uri="{FF2B5EF4-FFF2-40B4-BE49-F238E27FC236}">
                    <a16:creationId xmlns:a16="http://schemas.microsoft.com/office/drawing/2014/main" id="{7846C878-C2DD-4E3F-8D24-9BCDE61A73B2}"/>
                  </a:ext>
                </a:extLst>
              </p:cNvPr>
              <p:cNvCxnSpPr>
                <a:endCxn id="43" idx="1"/>
              </p:cNvCxnSpPr>
              <p:nvPr/>
            </p:nvCxnSpPr>
            <p:spPr>
              <a:xfrm>
                <a:off x="3166890" y="4155532"/>
                <a:ext cx="1354134" cy="1538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47" name="Straight Arrow Connector 46">
                <a:extLst>
                  <a:ext uri="{FF2B5EF4-FFF2-40B4-BE49-F238E27FC236}">
                    <a16:creationId xmlns:a16="http://schemas.microsoft.com/office/drawing/2014/main" id="{33CFB02B-90D7-40B8-AE0A-B772E176C3C7}"/>
                  </a:ext>
                </a:extLst>
              </p:cNvPr>
              <p:cNvCxnSpPr>
                <a:stCxn id="41" idx="3"/>
                <a:endCxn id="44" idx="1"/>
              </p:cNvCxnSpPr>
              <p:nvPr/>
            </p:nvCxnSpPr>
            <p:spPr>
              <a:xfrm>
                <a:off x="3166890" y="5075766"/>
                <a:ext cx="1423243" cy="9555"/>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grpSp>
        <p:sp>
          <p:nvSpPr>
            <p:cNvPr id="18" name="Rectangle 17">
              <a:extLst>
                <a:ext uri="{FF2B5EF4-FFF2-40B4-BE49-F238E27FC236}">
                  <a16:creationId xmlns:a16="http://schemas.microsoft.com/office/drawing/2014/main" id="{710476E3-27D7-4521-AF18-8FF5EE78F58B}"/>
                </a:ext>
              </a:extLst>
            </p:cNvPr>
            <p:cNvSpPr/>
            <p:nvPr/>
          </p:nvSpPr>
          <p:spPr>
            <a:xfrm>
              <a:off x="1364680" y="5560764"/>
              <a:ext cx="1897212" cy="381000"/>
            </a:xfrm>
            <a:prstGeom prst="rect">
              <a:avLst/>
            </a:prstGeom>
            <a:gradFill>
              <a:gsLst>
                <a:gs pos="51000">
                  <a:schemeClr val="accent1">
                    <a:lumMod val="75000"/>
                  </a:schemeClr>
                </a:gs>
                <a:gs pos="0">
                  <a:schemeClr val="accent1">
                    <a:lumMod val="50000"/>
                  </a:schemeClr>
                </a:gs>
                <a:gs pos="100000">
                  <a:schemeClr val="accent1">
                    <a:lumMod val="75000"/>
                  </a:schemeClr>
                </a:gs>
              </a:gsLst>
            </a:gra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2000" dirty="0" err="1">
                  <a:latin typeface="Calibri" panose="020F0502020204030204" pitchFamily="34" charset="0"/>
                  <a:cs typeface="Calibri" panose="020F0502020204030204" pitchFamily="34" charset="0"/>
                </a:rPr>
                <a:t>Kiểu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chuỗi</a:t>
              </a:r>
              <a:endParaRPr lang="vi-VN" sz="2000" dirty="0">
                <a:latin typeface="Calibri" panose="020F0502020204030204" pitchFamily="34" charset="0"/>
                <a:cs typeface="Calibri" panose="020F0502020204030204" pitchFamily="34" charset="0"/>
              </a:endParaRPr>
            </a:p>
          </p:txBody>
        </p:sp>
        <p:sp>
          <p:nvSpPr>
            <p:cNvPr id="19" name="TextBox 18">
              <a:extLst>
                <a:ext uri="{FF2B5EF4-FFF2-40B4-BE49-F238E27FC236}">
                  <a16:creationId xmlns:a16="http://schemas.microsoft.com/office/drawing/2014/main" id="{15530496-F84D-422F-8BB0-934708C2CE66}"/>
                </a:ext>
              </a:extLst>
            </p:cNvPr>
            <p:cNvSpPr txBox="1"/>
            <p:nvPr/>
          </p:nvSpPr>
          <p:spPr>
            <a:xfrm>
              <a:off x="4685135" y="5560764"/>
              <a:ext cx="813043" cy="400110"/>
            </a:xfrm>
            <a:prstGeom prst="rect">
              <a:avLst/>
            </a:prstGeom>
            <a:noFill/>
          </p:spPr>
          <p:txBody>
            <a:bodyPr wrap="none" rtlCol="0">
              <a:spAutoFit/>
            </a:bodyPr>
            <a:lstStyle/>
            <a:p>
              <a:r>
                <a:rPr lang="en-US" sz="2000" b="1" i="1" dirty="0">
                  <a:solidFill>
                    <a:srgbClr val="7030A0"/>
                  </a:solidFill>
                  <a:latin typeface="Calibri" panose="020F0502020204030204" pitchFamily="34" charset="0"/>
                  <a:cs typeface="Calibri" panose="020F0502020204030204" pitchFamily="34" charset="0"/>
                </a:rPr>
                <a:t>String</a:t>
              </a:r>
              <a:endParaRPr lang="vi-VN" sz="2000" i="1" dirty="0">
                <a:latin typeface="Calibri" panose="020F0502020204030204" pitchFamily="34" charset="0"/>
                <a:cs typeface="Calibri" panose="020F0502020204030204" pitchFamily="34" charset="0"/>
              </a:endParaRPr>
            </a:p>
          </p:txBody>
        </p:sp>
        <p:cxnSp>
          <p:nvCxnSpPr>
            <p:cNvPr id="20" name="Straight Arrow Connector 19">
              <a:extLst>
                <a:ext uri="{FF2B5EF4-FFF2-40B4-BE49-F238E27FC236}">
                  <a16:creationId xmlns:a16="http://schemas.microsoft.com/office/drawing/2014/main" id="{2451C04C-512C-4102-A2AE-5A4C096C3F03}"/>
                </a:ext>
              </a:extLst>
            </p:cNvPr>
            <p:cNvCxnSpPr>
              <a:stCxn id="18" idx="3"/>
              <a:endCxn id="19" idx="1"/>
            </p:cNvCxnSpPr>
            <p:nvPr/>
          </p:nvCxnSpPr>
          <p:spPr>
            <a:xfrm>
              <a:off x="3261892" y="5751264"/>
              <a:ext cx="1423243" cy="9555"/>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randombar(horizontal)">
                                      <p:cBhvr>
                                        <p:cTn id="7" dur="500"/>
                                        <p:tgtEl>
                                          <p:spTgt spid="3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randombar(horizontal)">
                                      <p:cBhvr>
                                        <p:cTn id="12" dur="500"/>
                                        <p:tgtEl>
                                          <p:spTgt spid="4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4"/>
          <p:cNvSpPr txBox="1"/>
          <p:nvPr/>
        </p:nvSpPr>
        <p:spPr>
          <a:xfrm>
            <a:off x="0" y="811926"/>
            <a:ext cx="12192000" cy="5976801"/>
          </a:xfrm>
          <a:prstGeom prst="rect">
            <a:avLst/>
          </a:prstGeom>
          <a:noFill/>
          <a:ln>
            <a:noFill/>
          </a:ln>
        </p:spPr>
        <p:txBody>
          <a:bodyPr spcFirstLastPara="1" wrap="square" lIns="91425" tIns="45700" rIns="91425" bIns="45700" anchor="t" anchorCtr="0">
            <a:noAutofit/>
          </a:bodyPr>
          <a:lstStyle/>
          <a:p>
            <a:pPr marL="45720" marR="0" lvl="0" indent="0" algn="l" rtl="0">
              <a:lnSpc>
                <a:spcPct val="90000"/>
              </a:lnSpc>
              <a:spcBef>
                <a:spcPts val="0"/>
              </a:spcBef>
              <a:spcAft>
                <a:spcPts val="0"/>
              </a:spcAft>
              <a:buClr>
                <a:schemeClr val="dk1"/>
              </a:buClr>
              <a:buSzPts val="1400"/>
              <a:buFont typeface="Arial"/>
              <a:buNone/>
            </a:pPr>
            <a:endParaRPr sz="2000" dirty="0">
              <a:latin typeface="Calibri" panose="020F0502020204030204" pitchFamily="34" charset="0"/>
              <a:cs typeface="Calibri" panose="020F0502020204030204" pitchFamily="34" charset="0"/>
            </a:endParaRPr>
          </a:p>
        </p:txBody>
      </p:sp>
      <p:sp>
        <p:nvSpPr>
          <p:cNvPr id="94" name="Google Shape;94;p14"/>
          <p:cNvSpPr txBox="1"/>
          <p:nvPr/>
        </p:nvSpPr>
        <p:spPr>
          <a:xfrm>
            <a:off x="395536" y="3645025"/>
            <a:ext cx="2700529" cy="1512167"/>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200"/>
              <a:buFont typeface="Arial"/>
              <a:buNone/>
            </a:pPr>
            <a:endParaRPr sz="2000" i="1">
              <a:solidFill>
                <a:schemeClr val="dk1"/>
              </a:solidFill>
              <a:latin typeface="Calibri" panose="020F0502020204030204" pitchFamily="34" charset="0"/>
              <a:ea typeface="Calibri"/>
              <a:cs typeface="Calibri" panose="020F0502020204030204" pitchFamily="34" charset="0"/>
              <a:sym typeface="Calibri"/>
            </a:endParaRPr>
          </a:p>
        </p:txBody>
      </p:sp>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ea typeface="Calibri"/>
                <a:cs typeface="Calibri" panose="020F0502020204030204" pitchFamily="34" charset="0"/>
                <a:sym typeface="Calibri"/>
              </a:rPr>
              <a:t>Các</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kiểu</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dữ</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liệu</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cơ</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bản</a:t>
            </a:r>
            <a:endParaRPr sz="3600" dirty="0">
              <a:latin typeface="Calibri" panose="020F0502020204030204" pitchFamily="34" charset="0"/>
              <a:cs typeface="Calibri" panose="020F0502020204030204" pitchFamily="34" charset="0"/>
            </a:endParaRPr>
          </a:p>
        </p:txBody>
      </p:sp>
      <p:sp>
        <p:nvSpPr>
          <p:cNvPr id="18" name="TextBox 17">
            <a:extLst>
              <a:ext uri="{FF2B5EF4-FFF2-40B4-BE49-F238E27FC236}">
                <a16:creationId xmlns:a16="http://schemas.microsoft.com/office/drawing/2014/main" id="{8847B3F2-1F14-48B3-8A97-3F1BF389D870}"/>
              </a:ext>
            </a:extLst>
          </p:cNvPr>
          <p:cNvSpPr txBox="1"/>
          <p:nvPr/>
        </p:nvSpPr>
        <p:spPr>
          <a:xfrm>
            <a:off x="733521" y="1524743"/>
            <a:ext cx="8591550" cy="1015663"/>
          </a:xfrm>
          <a:prstGeom prst="rect">
            <a:avLst/>
          </a:prstGeom>
          <a:noFill/>
        </p:spPr>
        <p:txBody>
          <a:bodyPr wrap="square" rtlCol="0">
            <a:spAutoFit/>
          </a:bodyPr>
          <a:lstStyle/>
          <a:p>
            <a:r>
              <a:rPr lang="en-US" sz="2000" b="1" dirty="0">
                <a:solidFill>
                  <a:srgbClr val="7030A0"/>
                </a:solidFill>
                <a:latin typeface="Calibri" panose="020F0502020204030204" pitchFamily="34" charset="0"/>
                <a:cs typeface="Calibri" panose="020F0502020204030204" pitchFamily="34" charset="0"/>
              </a:rPr>
              <a:t>4byte </a:t>
            </a:r>
            <a:r>
              <a:rPr lang="en-US" sz="2000" b="1" dirty="0" err="1">
                <a:solidFill>
                  <a:srgbClr val="7030A0"/>
                </a:solidFill>
                <a:latin typeface="Calibri" panose="020F0502020204030204" pitchFamily="34" charset="0"/>
                <a:cs typeface="Calibri" panose="020F0502020204030204" pitchFamily="34" charset="0"/>
              </a:rPr>
              <a:t>thì</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sao</a:t>
            </a:r>
            <a:r>
              <a:rPr lang="en-US" sz="2000" b="1" dirty="0">
                <a:solidFill>
                  <a:srgbClr val="7030A0"/>
                </a:solidFill>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Nghĩa</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là</a:t>
            </a:r>
            <a:r>
              <a:rPr lang="en-US" sz="2000" dirty="0">
                <a:latin typeface="Calibri" panose="020F0502020204030204" pitchFamily="34" charset="0"/>
                <a:cs typeface="Calibri" panose="020F0502020204030204" pitchFamily="34" charset="0"/>
              </a:rPr>
              <a:t> 32 bit, </a:t>
            </a:r>
            <a:r>
              <a:rPr lang="en-US" sz="2000" dirty="0" err="1">
                <a:latin typeface="Calibri" panose="020F0502020204030204" pitchFamily="34" charset="0"/>
                <a:cs typeface="Calibri" panose="020F0502020204030204" pitchFamily="34" charset="0"/>
              </a:rPr>
              <a:t>mà</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mỗi</a:t>
            </a:r>
            <a:r>
              <a:rPr lang="en-US" sz="2000" dirty="0">
                <a:latin typeface="Calibri" panose="020F0502020204030204" pitchFamily="34" charset="0"/>
                <a:cs typeface="Calibri" panose="020F0502020204030204" pitchFamily="34" charset="0"/>
              </a:rPr>
              <a:t> 1 bit </a:t>
            </a:r>
            <a:r>
              <a:rPr lang="en-US" sz="2000" dirty="0" err="1">
                <a:latin typeface="Calibri" panose="020F0502020204030204" pitchFamily="34" charset="0"/>
                <a:cs typeface="Calibri" panose="020F0502020204030204" pitchFamily="34" charset="0"/>
              </a:rPr>
              <a:t>thì</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diễn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được</a:t>
            </a:r>
            <a:r>
              <a:rPr lang="en-US" sz="2000" dirty="0">
                <a:latin typeface="Calibri" panose="020F0502020204030204" pitchFamily="34" charset="0"/>
                <a:cs typeface="Calibri" panose="020F0502020204030204" pitchFamily="34" charset="0"/>
              </a:rPr>
              <a:t> 2 </a:t>
            </a:r>
            <a:r>
              <a:rPr lang="en-US" sz="2000" dirty="0" err="1">
                <a:latin typeface="Calibri" panose="020F0502020204030204" pitchFamily="34" charset="0"/>
                <a:cs typeface="Calibri" panose="020F0502020204030204" pitchFamily="34" charset="0"/>
              </a:rPr>
              <a:t>số</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phân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biệt</a:t>
            </a:r>
            <a:r>
              <a:rPr lang="en-US" sz="2000" dirty="0">
                <a:latin typeface="Calibri" panose="020F0502020204030204" pitchFamily="34" charset="0"/>
                <a:cs typeface="Calibri" panose="020F0502020204030204" pitchFamily="34" charset="0"/>
              </a:rPr>
              <a:t> 0,1. </a:t>
            </a:r>
          </a:p>
          <a:p>
            <a:r>
              <a:rPr lang="en-US" sz="2000" dirty="0">
                <a:latin typeface="Calibri" panose="020F0502020204030204" pitchFamily="34" charset="0"/>
                <a:cs typeface="Calibri" panose="020F0502020204030204" pitchFamily="34" charset="0"/>
              </a:rPr>
              <a:t>N bit </a:t>
            </a:r>
            <a:r>
              <a:rPr lang="en-US" sz="2000" dirty="0" err="1">
                <a:latin typeface="Calibri" panose="020F0502020204030204" pitchFamily="34" charset="0"/>
                <a:cs typeface="Calibri" panose="020F0502020204030204" pitchFamily="34" charset="0"/>
              </a:rPr>
              <a:t>thì</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diễn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được</a:t>
            </a:r>
            <a:r>
              <a:rPr lang="en-US" sz="2000" dirty="0">
                <a:latin typeface="Calibri" panose="020F0502020204030204" pitchFamily="34" charset="0"/>
                <a:cs typeface="Calibri" panose="020F0502020204030204" pitchFamily="34" charset="0"/>
              </a:rPr>
              <a:t> 2^N </a:t>
            </a:r>
            <a:r>
              <a:rPr lang="en-US" sz="2000" dirty="0" err="1">
                <a:latin typeface="Calibri" panose="020F0502020204030204" pitchFamily="34" charset="0"/>
                <a:cs typeface="Calibri" panose="020F0502020204030204" pitchFamily="34" charset="0"/>
              </a:rPr>
              <a:t>số</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phân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biệt</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cụ</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thể</a:t>
            </a:r>
            <a:r>
              <a:rPr lang="en-US" sz="2000" dirty="0">
                <a:latin typeface="Calibri" panose="020F0502020204030204" pitchFamily="34" charset="0"/>
                <a:cs typeface="Calibri" panose="020F0502020204030204" pitchFamily="34" charset="0"/>
              </a:rPr>
              <a:t> ở </a:t>
            </a:r>
            <a:r>
              <a:rPr lang="en-US" sz="2000" dirty="0" err="1">
                <a:latin typeface="Calibri" panose="020F0502020204030204" pitchFamily="34" charset="0"/>
                <a:cs typeface="Calibri" panose="020F0502020204030204" pitchFamily="34" charset="0"/>
              </a:rPr>
              <a:t>đây</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sẽ</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có</a:t>
            </a:r>
            <a:r>
              <a:rPr lang="en-US" sz="2000" dirty="0">
                <a:latin typeface="Calibri" panose="020F0502020204030204" pitchFamily="34" charset="0"/>
                <a:cs typeface="Calibri" panose="020F0502020204030204" pitchFamily="34" charset="0"/>
              </a:rPr>
              <a:t> 2^32 </a:t>
            </a:r>
            <a:r>
              <a:rPr lang="en-US" sz="2000" dirty="0" err="1">
                <a:latin typeface="Calibri" panose="020F0502020204030204" pitchFamily="34" charset="0"/>
                <a:cs typeface="Calibri" panose="020F0502020204030204" pitchFamily="34" charset="0"/>
              </a:rPr>
              <a:t>số</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phân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biệt</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thể</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hiện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bởi</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kiểu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int</a:t>
            </a:r>
            <a:endParaRPr lang="en-US" sz="2000" dirty="0">
              <a:latin typeface="Calibri" panose="020F0502020204030204" pitchFamily="34" charset="0"/>
              <a:cs typeface="Calibri" panose="020F0502020204030204" pitchFamily="34" charset="0"/>
            </a:endParaRPr>
          </a:p>
        </p:txBody>
      </p:sp>
      <p:grpSp>
        <p:nvGrpSpPr>
          <p:cNvPr id="19" name="Group 18">
            <a:extLst>
              <a:ext uri="{FF2B5EF4-FFF2-40B4-BE49-F238E27FC236}">
                <a16:creationId xmlns:a16="http://schemas.microsoft.com/office/drawing/2014/main" id="{393C0530-5C40-4D4F-AF5A-A6AECAA8A977}"/>
              </a:ext>
            </a:extLst>
          </p:cNvPr>
          <p:cNvGrpSpPr/>
          <p:nvPr/>
        </p:nvGrpSpPr>
        <p:grpSpPr>
          <a:xfrm>
            <a:off x="1889903" y="2516676"/>
            <a:ext cx="6524869" cy="2010645"/>
            <a:chOff x="1432607" y="1799415"/>
            <a:chExt cx="6524869" cy="2010645"/>
          </a:xfrm>
        </p:grpSpPr>
        <p:grpSp>
          <p:nvGrpSpPr>
            <p:cNvPr id="20" name="Group 19">
              <a:extLst>
                <a:ext uri="{FF2B5EF4-FFF2-40B4-BE49-F238E27FC236}">
                  <a16:creationId xmlns:a16="http://schemas.microsoft.com/office/drawing/2014/main" id="{BCE757EB-03C2-42DC-A5FC-2E05C7811ADD}"/>
                </a:ext>
              </a:extLst>
            </p:cNvPr>
            <p:cNvGrpSpPr/>
            <p:nvPr/>
          </p:nvGrpSpPr>
          <p:grpSpPr>
            <a:xfrm>
              <a:off x="2284148" y="2357239"/>
              <a:ext cx="4729500" cy="0"/>
              <a:chOff x="1521450" y="2876550"/>
              <a:chExt cx="4729500" cy="0"/>
            </a:xfrm>
          </p:grpSpPr>
          <p:cxnSp>
            <p:nvCxnSpPr>
              <p:cNvPr id="31" name="Straight Arrow Connector 30">
                <a:extLst>
                  <a:ext uri="{FF2B5EF4-FFF2-40B4-BE49-F238E27FC236}">
                    <a16:creationId xmlns:a16="http://schemas.microsoft.com/office/drawing/2014/main" id="{66B520D4-51A1-477B-A41E-4E70BB6C958F}"/>
                  </a:ext>
                </a:extLst>
              </p:cNvPr>
              <p:cNvCxnSpPr/>
              <p:nvPr/>
            </p:nvCxnSpPr>
            <p:spPr>
              <a:xfrm>
                <a:off x="1521450" y="2876550"/>
                <a:ext cx="2364750" cy="0"/>
              </a:xfrm>
              <a:prstGeom prst="straightConnector1">
                <a:avLst/>
              </a:prstGeom>
              <a:ln>
                <a:headEnd type="oval"/>
                <a:tailEnd type="oval"/>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71EE18C5-AEB7-47CA-99E3-C91FC86B4CC1}"/>
                  </a:ext>
                </a:extLst>
              </p:cNvPr>
              <p:cNvCxnSpPr/>
              <p:nvPr/>
            </p:nvCxnSpPr>
            <p:spPr>
              <a:xfrm>
                <a:off x="3886200" y="2876550"/>
                <a:ext cx="2364750" cy="0"/>
              </a:xfrm>
              <a:prstGeom prst="straightConnector1">
                <a:avLst/>
              </a:prstGeom>
              <a:ln>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6A6F8636-9238-41C4-A3CD-7D91A321F3A8}"/>
                </a:ext>
              </a:extLst>
            </p:cNvPr>
            <p:cNvGrpSpPr/>
            <p:nvPr/>
          </p:nvGrpSpPr>
          <p:grpSpPr>
            <a:xfrm>
              <a:off x="1432607" y="2406707"/>
              <a:ext cx="6524869" cy="425867"/>
              <a:chOff x="653263" y="2169172"/>
              <a:chExt cx="6524869" cy="425867"/>
            </a:xfrm>
          </p:grpSpPr>
          <p:sp>
            <p:nvSpPr>
              <p:cNvPr id="28" name="TextBox 27">
                <a:extLst>
                  <a:ext uri="{FF2B5EF4-FFF2-40B4-BE49-F238E27FC236}">
                    <a16:creationId xmlns:a16="http://schemas.microsoft.com/office/drawing/2014/main" id="{E1A111AF-F4B4-4EC9-B46D-347975929042}"/>
                  </a:ext>
                </a:extLst>
              </p:cNvPr>
              <p:cNvSpPr txBox="1"/>
              <p:nvPr/>
            </p:nvSpPr>
            <p:spPr>
              <a:xfrm>
                <a:off x="653263" y="2194929"/>
                <a:ext cx="1754006" cy="400110"/>
              </a:xfrm>
              <a:prstGeom prst="rect">
                <a:avLst/>
              </a:prstGeom>
              <a:noFill/>
            </p:spPr>
            <p:txBody>
              <a:bodyPr wrap="none" rtlCol="0">
                <a:spAutoFit/>
              </a:bodyPr>
              <a:lstStyle/>
              <a:p>
                <a:r>
                  <a:rPr lang="vi-VN" sz="2000" dirty="0">
                    <a:solidFill>
                      <a:srgbClr val="C00000"/>
                    </a:solidFill>
                    <a:latin typeface="Calibri" panose="020F0502020204030204" pitchFamily="34" charset="0"/>
                    <a:cs typeface="Calibri" panose="020F0502020204030204" pitchFamily="34" charset="0"/>
                  </a:rPr>
                  <a:t>-2.147.483.648</a:t>
                </a:r>
              </a:p>
            </p:txBody>
          </p:sp>
          <p:sp>
            <p:nvSpPr>
              <p:cNvPr id="29" name="TextBox 28">
                <a:extLst>
                  <a:ext uri="{FF2B5EF4-FFF2-40B4-BE49-F238E27FC236}">
                    <a16:creationId xmlns:a16="http://schemas.microsoft.com/office/drawing/2014/main" id="{AD3D9F8F-0B06-43A1-9BAD-9BB42CEC014A}"/>
                  </a:ext>
                </a:extLst>
              </p:cNvPr>
              <p:cNvSpPr txBox="1"/>
              <p:nvPr/>
            </p:nvSpPr>
            <p:spPr>
              <a:xfrm>
                <a:off x="5502673" y="2194929"/>
                <a:ext cx="1675459" cy="400110"/>
              </a:xfrm>
              <a:prstGeom prst="rect">
                <a:avLst/>
              </a:prstGeom>
              <a:noFill/>
            </p:spPr>
            <p:txBody>
              <a:bodyPr wrap="none" rtlCol="0">
                <a:spAutoFit/>
              </a:bodyPr>
              <a:lstStyle/>
              <a:p>
                <a:r>
                  <a:rPr lang="vi-VN" sz="2000" dirty="0">
                    <a:solidFill>
                      <a:srgbClr val="C00000"/>
                    </a:solidFill>
                    <a:latin typeface="Calibri" panose="020F0502020204030204" pitchFamily="34" charset="0"/>
                    <a:cs typeface="Calibri" panose="020F0502020204030204" pitchFamily="34" charset="0"/>
                  </a:rPr>
                  <a:t>2.147.483.647</a:t>
                </a:r>
              </a:p>
            </p:txBody>
          </p:sp>
          <p:sp>
            <p:nvSpPr>
              <p:cNvPr id="30" name="TextBox 29">
                <a:extLst>
                  <a:ext uri="{FF2B5EF4-FFF2-40B4-BE49-F238E27FC236}">
                    <a16:creationId xmlns:a16="http://schemas.microsoft.com/office/drawing/2014/main" id="{7D96AC9F-737F-4C1A-9CE1-1E89042BF461}"/>
                  </a:ext>
                </a:extLst>
              </p:cNvPr>
              <p:cNvSpPr txBox="1"/>
              <p:nvPr/>
            </p:nvSpPr>
            <p:spPr>
              <a:xfrm>
                <a:off x="3729747" y="2169172"/>
                <a:ext cx="314510" cy="400110"/>
              </a:xfrm>
              <a:prstGeom prst="rect">
                <a:avLst/>
              </a:prstGeom>
              <a:noFill/>
            </p:spPr>
            <p:txBody>
              <a:bodyPr wrap="none" rtlCol="0">
                <a:spAutoFit/>
              </a:bodyPr>
              <a:lstStyle/>
              <a:p>
                <a:r>
                  <a:rPr lang="vi-VN" sz="2000" dirty="0">
                    <a:solidFill>
                      <a:srgbClr val="C00000"/>
                    </a:solidFill>
                    <a:latin typeface="Calibri" panose="020F0502020204030204" pitchFamily="34" charset="0"/>
                    <a:cs typeface="Calibri" panose="020F0502020204030204" pitchFamily="34" charset="0"/>
                  </a:rPr>
                  <a:t>0</a:t>
                </a:r>
              </a:p>
            </p:txBody>
          </p:sp>
        </p:grpSp>
        <p:grpSp>
          <p:nvGrpSpPr>
            <p:cNvPr id="22" name="Group 21">
              <a:extLst>
                <a:ext uri="{FF2B5EF4-FFF2-40B4-BE49-F238E27FC236}">
                  <a16:creationId xmlns:a16="http://schemas.microsoft.com/office/drawing/2014/main" id="{06B67A6A-FF3D-4156-8183-A87875B1FF45}"/>
                </a:ext>
              </a:extLst>
            </p:cNvPr>
            <p:cNvGrpSpPr/>
            <p:nvPr/>
          </p:nvGrpSpPr>
          <p:grpSpPr>
            <a:xfrm>
              <a:off x="1863951" y="1799415"/>
              <a:ext cx="5738437" cy="400110"/>
              <a:chOff x="1062989" y="3105150"/>
              <a:chExt cx="5738437" cy="400110"/>
            </a:xfrm>
          </p:grpSpPr>
          <p:sp>
            <p:nvSpPr>
              <p:cNvPr id="25" name="TextBox 24">
                <a:extLst>
                  <a:ext uri="{FF2B5EF4-FFF2-40B4-BE49-F238E27FC236}">
                    <a16:creationId xmlns:a16="http://schemas.microsoft.com/office/drawing/2014/main" id="{F8D936D1-BD84-4780-B1D6-8924C60FD98F}"/>
                  </a:ext>
                </a:extLst>
              </p:cNvPr>
              <p:cNvSpPr txBox="1"/>
              <p:nvPr/>
            </p:nvSpPr>
            <p:spPr>
              <a:xfrm>
                <a:off x="1062989" y="3105150"/>
                <a:ext cx="838691" cy="400110"/>
              </a:xfrm>
              <a:prstGeom prst="rect">
                <a:avLst/>
              </a:prstGeom>
              <a:noFill/>
            </p:spPr>
            <p:txBody>
              <a:bodyPr wrap="none" rtlCol="0">
                <a:spAutoFit/>
              </a:bodyPr>
              <a:lstStyle/>
              <a:p>
                <a:r>
                  <a:rPr lang="vi-VN" sz="2000" dirty="0">
                    <a:solidFill>
                      <a:srgbClr val="C00000"/>
                    </a:solidFill>
                    <a:latin typeface="Calibri" panose="020F0502020204030204" pitchFamily="34" charset="0"/>
                    <a:cs typeface="Calibri" panose="020F0502020204030204" pitchFamily="34" charset="0"/>
                  </a:rPr>
                  <a:t>- 2^31</a:t>
                </a:r>
              </a:p>
            </p:txBody>
          </p:sp>
          <p:sp>
            <p:nvSpPr>
              <p:cNvPr id="26" name="TextBox 25">
                <a:extLst>
                  <a:ext uri="{FF2B5EF4-FFF2-40B4-BE49-F238E27FC236}">
                    <a16:creationId xmlns:a16="http://schemas.microsoft.com/office/drawing/2014/main" id="{064E7789-5605-4105-90D8-AF268B35E664}"/>
                  </a:ext>
                </a:extLst>
              </p:cNvPr>
              <p:cNvSpPr txBox="1"/>
              <p:nvPr/>
            </p:nvSpPr>
            <p:spPr>
              <a:xfrm>
                <a:off x="5890599" y="3105150"/>
                <a:ext cx="910827" cy="400110"/>
              </a:xfrm>
              <a:prstGeom prst="rect">
                <a:avLst/>
              </a:prstGeom>
              <a:noFill/>
            </p:spPr>
            <p:txBody>
              <a:bodyPr wrap="none" rtlCol="0">
                <a:spAutoFit/>
              </a:bodyPr>
              <a:lstStyle/>
              <a:p>
                <a:r>
                  <a:rPr lang="vi-VN" sz="2000" dirty="0">
                    <a:solidFill>
                      <a:srgbClr val="C00000"/>
                    </a:solidFill>
                    <a:latin typeface="Calibri" panose="020F0502020204030204" pitchFamily="34" charset="0"/>
                    <a:cs typeface="Calibri" panose="020F0502020204030204" pitchFamily="34" charset="0"/>
                  </a:rPr>
                  <a:t>2^31-1</a:t>
                </a:r>
              </a:p>
            </p:txBody>
          </p:sp>
          <p:sp>
            <p:nvSpPr>
              <p:cNvPr id="27" name="TextBox 26">
                <a:extLst>
                  <a:ext uri="{FF2B5EF4-FFF2-40B4-BE49-F238E27FC236}">
                    <a16:creationId xmlns:a16="http://schemas.microsoft.com/office/drawing/2014/main" id="{1349F260-0413-4C54-9FB3-8C6F7875C83F}"/>
                  </a:ext>
                </a:extLst>
              </p:cNvPr>
              <p:cNvSpPr txBox="1"/>
              <p:nvPr/>
            </p:nvSpPr>
            <p:spPr>
              <a:xfrm>
                <a:off x="3729612" y="3105150"/>
                <a:ext cx="314510" cy="400110"/>
              </a:xfrm>
              <a:prstGeom prst="rect">
                <a:avLst/>
              </a:prstGeom>
              <a:noFill/>
            </p:spPr>
            <p:txBody>
              <a:bodyPr wrap="none" rtlCol="0">
                <a:spAutoFit/>
              </a:bodyPr>
              <a:lstStyle/>
              <a:p>
                <a:r>
                  <a:rPr lang="vi-VN" sz="2000" dirty="0">
                    <a:solidFill>
                      <a:srgbClr val="C00000"/>
                    </a:solidFill>
                    <a:latin typeface="Calibri" panose="020F0502020204030204" pitchFamily="34" charset="0"/>
                    <a:cs typeface="Calibri" panose="020F0502020204030204" pitchFamily="34" charset="0"/>
                  </a:rPr>
                  <a:t>0</a:t>
                </a:r>
              </a:p>
            </p:txBody>
          </p:sp>
        </p:grpSp>
        <p:sp>
          <p:nvSpPr>
            <p:cNvPr id="23" name="Right Brace 22">
              <a:extLst>
                <a:ext uri="{FF2B5EF4-FFF2-40B4-BE49-F238E27FC236}">
                  <a16:creationId xmlns:a16="http://schemas.microsoft.com/office/drawing/2014/main" id="{CABC68C0-103A-495A-B5B0-C6F5A9B56EC2}"/>
                </a:ext>
              </a:extLst>
            </p:cNvPr>
            <p:cNvSpPr/>
            <p:nvPr/>
          </p:nvSpPr>
          <p:spPr>
            <a:xfrm rot="5400000">
              <a:off x="4387067" y="724897"/>
              <a:ext cx="474928" cy="4778234"/>
            </a:xfrm>
            <a:prstGeom prst="rightBrace">
              <a:avLst>
                <a:gd name="adj1" fmla="val 8333"/>
                <a:gd name="adj2" fmla="val 4969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vi-VN" sz="2000">
                <a:solidFill>
                  <a:srgbClr val="C00000"/>
                </a:solidFill>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911B294F-9215-478C-A94A-BB6EA8F1DD39}"/>
                </a:ext>
              </a:extLst>
            </p:cNvPr>
            <p:cNvSpPr txBox="1"/>
            <p:nvPr/>
          </p:nvSpPr>
          <p:spPr>
            <a:xfrm>
              <a:off x="3963810" y="3409950"/>
              <a:ext cx="1414170" cy="400110"/>
            </a:xfrm>
            <a:prstGeom prst="rect">
              <a:avLst/>
            </a:prstGeom>
            <a:noFill/>
          </p:spPr>
          <p:txBody>
            <a:bodyPr wrap="none" rtlCol="0">
              <a:spAutoFit/>
            </a:bodyPr>
            <a:lstStyle/>
            <a:p>
              <a:r>
                <a:rPr lang="vi-VN" sz="2000" dirty="0">
                  <a:solidFill>
                    <a:srgbClr val="C00000"/>
                  </a:solidFill>
                  <a:latin typeface="Calibri" panose="020F0502020204030204" pitchFamily="34" charset="0"/>
                  <a:cs typeface="Calibri" panose="020F0502020204030204" pitchFamily="34" charset="0"/>
                </a:rPr>
                <a:t> 2^32 giá trị</a:t>
              </a:r>
            </a:p>
          </p:txBody>
        </p:sp>
      </p:grpSp>
      <p:sp>
        <p:nvSpPr>
          <p:cNvPr id="33" name="TextBox 32">
            <a:extLst>
              <a:ext uri="{FF2B5EF4-FFF2-40B4-BE49-F238E27FC236}">
                <a16:creationId xmlns:a16="http://schemas.microsoft.com/office/drawing/2014/main" id="{6FB4F57D-A04A-4251-90E5-98196C9A9A6F}"/>
              </a:ext>
            </a:extLst>
          </p:cNvPr>
          <p:cNvSpPr txBox="1"/>
          <p:nvPr/>
        </p:nvSpPr>
        <p:spPr>
          <a:xfrm>
            <a:off x="733521" y="4543215"/>
            <a:ext cx="8645736" cy="1631216"/>
          </a:xfrm>
          <a:prstGeom prst="rect">
            <a:avLst/>
          </a:prstGeom>
          <a:noFill/>
        </p:spPr>
        <p:txBody>
          <a:bodyPr wrap="square" rtlCol="0">
            <a:spAutoFit/>
          </a:bodyPr>
          <a:lstStyle/>
          <a:p>
            <a:r>
              <a:rPr lang="en-US" sz="2000" b="1" dirty="0" err="1">
                <a:solidFill>
                  <a:srgbClr val="7030A0"/>
                </a:solidFill>
                <a:latin typeface="Calibri" panose="020F0502020204030204" pitchFamily="34" charset="0"/>
                <a:cs typeface="Calibri" panose="020F0502020204030204" pitchFamily="34" charset="0"/>
              </a:rPr>
              <a:t>Nếu</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một</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số</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không</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nằm</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trong</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đoạn</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giá</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trị</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và</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cho</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vào</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tập</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này</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thì</a:t>
            </a:r>
            <a:r>
              <a:rPr lang="en-US" sz="2000" b="1" dirty="0">
                <a:solidFill>
                  <a:srgbClr val="7030A0"/>
                </a:solidFill>
                <a:latin typeface="Calibri" panose="020F0502020204030204" pitchFamily="34" charset="0"/>
                <a:cs typeface="Calibri" panose="020F0502020204030204" pitchFamily="34" charset="0"/>
              </a:rPr>
              <a:t> </a:t>
            </a:r>
            <a:r>
              <a:rPr lang="en-US" sz="2000" b="1" dirty="0" err="1">
                <a:solidFill>
                  <a:srgbClr val="7030A0"/>
                </a:solidFill>
                <a:latin typeface="Calibri" panose="020F0502020204030204" pitchFamily="34" charset="0"/>
                <a:cs typeface="Calibri" panose="020F0502020204030204" pitchFamily="34" charset="0"/>
              </a:rPr>
              <a:t>sao</a:t>
            </a:r>
            <a:r>
              <a:rPr lang="en-US" sz="2000" b="1" dirty="0">
                <a:solidFill>
                  <a:srgbClr val="7030A0"/>
                </a:solidFill>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Ngôn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ngữ</a:t>
            </a:r>
            <a:r>
              <a:rPr lang="en-US" sz="2000" dirty="0">
                <a:latin typeface="Calibri" panose="020F0502020204030204" pitchFamily="34" charset="0"/>
                <a:cs typeface="Calibri" panose="020F0502020204030204" pitchFamily="34" charset="0"/>
              </a:rPr>
              <a:t> Java </a:t>
            </a:r>
            <a:r>
              <a:rPr lang="en-US" sz="2000" dirty="0" err="1">
                <a:latin typeface="Calibri" panose="020F0502020204030204" pitchFamily="34" charset="0"/>
                <a:cs typeface="Calibri" panose="020F0502020204030204" pitchFamily="34" charset="0"/>
              </a:rPr>
              <a:t>sẽ</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quản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lý</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theo</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kiểu</a:t>
            </a:r>
            <a:r>
              <a:rPr lang="en-US" sz="2000" dirty="0">
                <a:latin typeface="Calibri" panose="020F0502020204030204" pitchFamily="34" charset="0"/>
                <a:cs typeface="Calibri" panose="020F0502020204030204" pitchFamily="34" charset="0"/>
              </a:rPr>
              <a:t> quay </a:t>
            </a:r>
            <a:r>
              <a:rPr lang="en-US" sz="2000" dirty="0" err="1">
                <a:latin typeface="Calibri" panose="020F0502020204030204" pitchFamily="34" charset="0"/>
                <a:cs typeface="Calibri" panose="020F0502020204030204" pitchFamily="34" charset="0"/>
              </a:rPr>
              <a:t>vòng</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giá</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trị</a:t>
            </a:r>
            <a:r>
              <a:rPr lang="en-US" sz="2000" dirty="0">
                <a:latin typeface="Calibri" panose="020F0502020204030204" pitchFamily="34" charset="0"/>
                <a:cs typeface="Calibri" panose="020F0502020204030204" pitchFamily="34" charset="0"/>
              </a:rPr>
              <a:t>. </a:t>
            </a:r>
          </a:p>
          <a:p>
            <a:r>
              <a:rPr lang="en-US" sz="2000" dirty="0" err="1">
                <a:latin typeface="Calibri" panose="020F0502020204030204" pitchFamily="34" charset="0"/>
                <a:cs typeface="Calibri" panose="020F0502020204030204" pitchFamily="34" charset="0"/>
              </a:rPr>
              <a:t>Ví</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dụ</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giá</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trị</a:t>
            </a:r>
            <a:r>
              <a:rPr lang="en-US" sz="2000" dirty="0">
                <a:latin typeface="Calibri" panose="020F0502020204030204" pitchFamily="34" charset="0"/>
                <a:cs typeface="Calibri" panose="020F0502020204030204" pitchFamily="34" charset="0"/>
              </a:rPr>
              <a:t> </a:t>
            </a:r>
            <a:r>
              <a:rPr lang="en-US" sz="2000" b="1" dirty="0">
                <a:latin typeface="Calibri" panose="020F0502020204030204" pitchFamily="34" charset="0"/>
                <a:cs typeface="Calibri" panose="020F0502020204030204" pitchFamily="34" charset="0"/>
              </a:rPr>
              <a:t>2.147.483.649</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vượt</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ra</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ngoài</a:t>
            </a:r>
            <a:r>
              <a:rPr lang="en-US" sz="2000" dirty="0">
                <a:latin typeface="Calibri" panose="020F0502020204030204" pitchFamily="34" charset="0"/>
                <a:cs typeface="Calibri" panose="020F0502020204030204" pitchFamily="34" charset="0"/>
              </a:rPr>
              <a:t> 2 </a:t>
            </a:r>
            <a:r>
              <a:rPr lang="en-US" sz="2000" dirty="0" err="1">
                <a:latin typeface="Calibri" panose="020F0502020204030204" pitchFamily="34" charset="0"/>
                <a:cs typeface="Calibri" panose="020F0502020204030204" pitchFamily="34" charset="0"/>
              </a:rPr>
              <a:t>giá</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trị</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vậy</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nếu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cho</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vào</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tập</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int</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sẽ</a:t>
            </a:r>
            <a:r>
              <a:rPr lang="en-US" sz="2000" dirty="0">
                <a:latin typeface="Calibri" panose="020F0502020204030204" pitchFamily="34" charset="0"/>
                <a:cs typeface="Calibri" panose="020F0502020204030204" pitchFamily="34" charset="0"/>
              </a:rPr>
              <a:t> quay </a:t>
            </a:r>
            <a:r>
              <a:rPr lang="en-US" sz="2000" dirty="0" err="1">
                <a:latin typeface="Calibri" panose="020F0502020204030204" pitchFamily="34" charset="0"/>
                <a:cs typeface="Calibri" panose="020F0502020204030204" pitchFamily="34" charset="0"/>
              </a:rPr>
              <a:t>vòng</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về</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đầu</a:t>
            </a:r>
            <a:r>
              <a:rPr lang="en-US" sz="2000" dirty="0">
                <a:latin typeface="Calibri" panose="020F0502020204030204" pitchFamily="34" charset="0"/>
                <a:cs typeface="Calibri" panose="020F0502020204030204" pitchFamily="34" charset="0"/>
              </a:rPr>
              <a:t> 2 </a:t>
            </a:r>
            <a:r>
              <a:rPr lang="en-US" sz="2000" dirty="0" err="1">
                <a:latin typeface="Calibri" panose="020F0502020204030204" pitchFamily="34" charset="0"/>
                <a:cs typeface="Calibri" panose="020F0502020204030204" pitchFamily="34" charset="0"/>
              </a:rPr>
              <a:t>giá</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trị</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trở</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thành</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số</a:t>
            </a:r>
            <a:r>
              <a:rPr lang="en-US" sz="2000" dirty="0">
                <a:latin typeface="Calibri" panose="020F0502020204030204" pitchFamily="34" charset="0"/>
                <a:cs typeface="Calibri" panose="020F0502020204030204" pitchFamily="34" charset="0"/>
              </a:rPr>
              <a:t> </a:t>
            </a:r>
            <a:r>
              <a:rPr lang="en-US" sz="2000" b="1" dirty="0">
                <a:latin typeface="Calibri" panose="020F0502020204030204" pitchFamily="34" charset="0"/>
                <a:cs typeface="Calibri" panose="020F0502020204030204" pitchFamily="34" charset="0"/>
              </a:rPr>
              <a:t>-2.147.483.647</a:t>
            </a:r>
          </a:p>
          <a:p>
            <a:endParaRPr lang="vi-VN" sz="2000" dirty="0">
              <a:latin typeface="Calibri" panose="020F0502020204030204" pitchFamily="34" charset="0"/>
              <a:cs typeface="Calibri" panose="020F0502020204030204" pitchFamily="34" charset="0"/>
            </a:endParaRPr>
          </a:p>
        </p:txBody>
      </p:sp>
      <p:sp>
        <p:nvSpPr>
          <p:cNvPr id="34" name="TextBox 33">
            <a:extLst>
              <a:ext uri="{FF2B5EF4-FFF2-40B4-BE49-F238E27FC236}">
                <a16:creationId xmlns:a16="http://schemas.microsoft.com/office/drawing/2014/main" id="{B77028CF-DB12-4146-A87B-25C396BB0F92}"/>
              </a:ext>
            </a:extLst>
          </p:cNvPr>
          <p:cNvSpPr txBox="1"/>
          <p:nvPr/>
        </p:nvSpPr>
        <p:spPr>
          <a:xfrm>
            <a:off x="758959" y="1086466"/>
            <a:ext cx="8645736" cy="400110"/>
          </a:xfrm>
          <a:prstGeom prst="rect">
            <a:avLst/>
          </a:prstGeom>
          <a:noFill/>
        </p:spPr>
        <p:txBody>
          <a:bodyPr wrap="square" rtlCol="0">
            <a:spAutoFit/>
          </a:bodyPr>
          <a:lstStyle/>
          <a:p>
            <a:r>
              <a:rPr lang="en-US" sz="2000" b="1" dirty="0" err="1">
                <a:solidFill>
                  <a:srgbClr val="7030A0"/>
                </a:solidFill>
                <a:latin typeface="Calibri" panose="020F0502020204030204" pitchFamily="34" charset="0"/>
                <a:cs typeface="Calibri" panose="020F0502020204030204" pitchFamily="34" charset="0"/>
              </a:rPr>
              <a:t>Kiểu</a:t>
            </a:r>
            <a:r>
              <a:rPr lang="en-US" sz="2000" b="1" dirty="0">
                <a:solidFill>
                  <a:srgbClr val="7030A0"/>
                </a:solidFill>
                <a:latin typeface="Calibri" panose="020F0502020204030204" pitchFamily="34" charset="0"/>
                <a:cs typeface="Calibri" panose="020F0502020204030204" pitchFamily="34" charset="0"/>
              </a:rPr>
              <a:t> int</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là</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kiểu</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số</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nguyên</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có</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giá</a:t>
            </a:r>
            <a:r>
              <a:rPr lang="en-US" sz="2000" dirty="0">
                <a:latin typeface="Calibri" panose="020F0502020204030204" pitchFamily="34" charset="0"/>
                <a:cs typeface="Calibri" panose="020F0502020204030204" pitchFamily="34" charset="0"/>
              </a:rPr>
              <a:t> </a:t>
            </a:r>
            <a:r>
              <a:rPr lang="en-US" sz="2000" dirty="0" err="1">
                <a:latin typeface="Calibri" panose="020F0502020204030204" pitchFamily="34" charset="0"/>
                <a:cs typeface="Calibri" panose="020F0502020204030204" pitchFamily="34" charset="0"/>
              </a:rPr>
              <a:t>trị</a:t>
            </a:r>
            <a:r>
              <a:rPr lang="en-US" sz="2000" dirty="0">
                <a:latin typeface="Calibri" panose="020F0502020204030204" pitchFamily="34" charset="0"/>
                <a:cs typeface="Calibri" panose="020F0502020204030204" pitchFamily="34" charset="0"/>
              </a:rPr>
              <a:t> 4byte </a:t>
            </a:r>
            <a:endParaRPr lang="en-US" sz="2000" b="1" dirty="0">
              <a:solidFill>
                <a:srgbClr val="7030A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757274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randombar(horizontal)">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randombar(horizontal)">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randombar(horizontal)">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randombar(horizontal)">
                                      <p:cBhvr>
                                        <p:cTn id="2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33" grpId="0"/>
      <p:bldP spid="3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4" name="Google Shape;94;p14"/>
          <p:cNvSpPr txBox="1"/>
          <p:nvPr/>
        </p:nvSpPr>
        <p:spPr>
          <a:xfrm>
            <a:off x="395536" y="3645025"/>
            <a:ext cx="2700529" cy="1512167"/>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200"/>
              <a:buFont typeface="Arial"/>
              <a:buNone/>
            </a:pPr>
            <a:endParaRPr sz="2000" i="1">
              <a:solidFill>
                <a:schemeClr val="dk1"/>
              </a:solidFill>
              <a:latin typeface="Calibri" panose="020F0502020204030204" pitchFamily="34" charset="0"/>
              <a:ea typeface="Calibri"/>
              <a:cs typeface="Calibri" panose="020F0502020204030204" pitchFamily="34" charset="0"/>
              <a:sym typeface="Calibri"/>
            </a:endParaRPr>
          </a:p>
        </p:txBody>
      </p:sp>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ea typeface="Calibri"/>
                <a:cs typeface="Calibri" panose="020F0502020204030204" pitchFamily="34" charset="0"/>
                <a:sym typeface="Calibri"/>
              </a:rPr>
              <a:t>Các</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kiểu</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dữ</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liệu</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cơ</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bản</a:t>
            </a:r>
            <a:endParaRPr sz="3600" dirty="0">
              <a:latin typeface="Calibri" panose="020F0502020204030204" pitchFamily="34" charset="0"/>
              <a:cs typeface="Calibri" panose="020F0502020204030204" pitchFamily="34" charset="0"/>
            </a:endParaRPr>
          </a:p>
        </p:txBody>
      </p:sp>
      <p:graphicFrame>
        <p:nvGraphicFramePr>
          <p:cNvPr id="2" name="Table 2">
            <a:extLst>
              <a:ext uri="{FF2B5EF4-FFF2-40B4-BE49-F238E27FC236}">
                <a16:creationId xmlns:a16="http://schemas.microsoft.com/office/drawing/2014/main" id="{DB08B951-36E0-4467-8946-2F40B1CFBD68}"/>
              </a:ext>
            </a:extLst>
          </p:cNvPr>
          <p:cNvGraphicFramePr>
            <a:graphicFrameLocks noGrp="1"/>
          </p:cNvGraphicFramePr>
          <p:nvPr>
            <p:extLst>
              <p:ext uri="{D42A27DB-BD31-4B8C-83A1-F6EECF244321}">
                <p14:modId xmlns:p14="http://schemas.microsoft.com/office/powerpoint/2010/main" val="2799825529"/>
              </p:ext>
            </p:extLst>
          </p:nvPr>
        </p:nvGraphicFramePr>
        <p:xfrm>
          <a:off x="395536" y="1522063"/>
          <a:ext cx="11400927" cy="3790950"/>
        </p:xfrm>
        <a:graphic>
          <a:graphicData uri="http://schemas.openxmlformats.org/drawingml/2006/table">
            <a:tbl>
              <a:tblPr firstRow="1" bandRow="1">
                <a:tableStyleId>{74C1A8A3-306A-4EB7-A6B1-4F7E0EB9C5D6}</a:tableStyleId>
              </a:tblPr>
              <a:tblGrid>
                <a:gridCol w="1611393">
                  <a:extLst>
                    <a:ext uri="{9D8B030D-6E8A-4147-A177-3AD203B41FA5}">
                      <a16:colId xmlns:a16="http://schemas.microsoft.com/office/drawing/2014/main" val="2309220333"/>
                    </a:ext>
                  </a:extLst>
                </a:gridCol>
                <a:gridCol w="1401288">
                  <a:extLst>
                    <a:ext uri="{9D8B030D-6E8A-4147-A177-3AD203B41FA5}">
                      <a16:colId xmlns:a16="http://schemas.microsoft.com/office/drawing/2014/main" val="96708668"/>
                    </a:ext>
                  </a:extLst>
                </a:gridCol>
                <a:gridCol w="1769424">
                  <a:extLst>
                    <a:ext uri="{9D8B030D-6E8A-4147-A177-3AD203B41FA5}">
                      <a16:colId xmlns:a16="http://schemas.microsoft.com/office/drawing/2014/main" val="3575811598"/>
                    </a:ext>
                  </a:extLst>
                </a:gridCol>
                <a:gridCol w="6618822">
                  <a:extLst>
                    <a:ext uri="{9D8B030D-6E8A-4147-A177-3AD203B41FA5}">
                      <a16:colId xmlns:a16="http://schemas.microsoft.com/office/drawing/2014/main" val="317463083"/>
                    </a:ext>
                  </a:extLst>
                </a:gridCol>
              </a:tblGrid>
              <a:tr h="370840">
                <a:tc>
                  <a:txBody>
                    <a:bodyPr/>
                    <a:lstStyle/>
                    <a:p>
                      <a:pPr algn="ctr"/>
                      <a:r>
                        <a:rPr lang="en-US" dirty="0" err="1"/>
                        <a:t>Nhóm</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err="1"/>
                        <a:t>Kiểu</a:t>
                      </a:r>
                      <a:r>
                        <a:rPr lang="en-US" dirty="0"/>
                        <a:t> </a:t>
                      </a:r>
                      <a:r>
                        <a:rPr lang="en-US" dirty="0" err="1"/>
                        <a:t>dữ</a:t>
                      </a:r>
                      <a:r>
                        <a:rPr lang="en-US" dirty="0"/>
                        <a:t> </a:t>
                      </a:r>
                      <a:r>
                        <a:rPr lang="en-US" dirty="0" err="1"/>
                        <a:t>liệu</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err="1"/>
                        <a:t>Kích</a:t>
                      </a:r>
                      <a:r>
                        <a:rPr lang="en-US" dirty="0"/>
                        <a:t> </a:t>
                      </a:r>
                      <a:r>
                        <a:rPr lang="en-US" dirty="0" err="1"/>
                        <a:t>thước</a:t>
                      </a:r>
                      <a:r>
                        <a:rPr lang="en-US" dirty="0"/>
                        <a:t> (bytes)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Ý </a:t>
                      </a:r>
                      <a:r>
                        <a:rPr lang="en-US" dirty="0" err="1"/>
                        <a:t>nghĩa</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55799590"/>
                  </a:ext>
                </a:extLst>
              </a:tr>
              <a:tr h="370840">
                <a:tc rowSpan="4">
                  <a:txBody>
                    <a:bodyPr/>
                    <a:lstStyle/>
                    <a:p>
                      <a:pPr algn="ctr"/>
                      <a:r>
                        <a:rPr lang="en-US" dirty="0" err="1"/>
                        <a:t>Kiểu</a:t>
                      </a:r>
                      <a:r>
                        <a:rPr lang="en-US" dirty="0"/>
                        <a:t> </a:t>
                      </a:r>
                      <a:r>
                        <a:rPr lang="en-US" dirty="0" err="1"/>
                        <a:t>số</a:t>
                      </a:r>
                      <a:r>
                        <a:rPr lang="en-US" dirty="0"/>
                        <a:t> </a:t>
                      </a:r>
                      <a:r>
                        <a:rPr lang="en-US" dirty="0" err="1"/>
                        <a:t>nguyên</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byte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vi-VN" sz="1400" b="0" u="none" strike="noStrike" cap="none" dirty="0">
                          <a:solidFill>
                            <a:schemeClr val="dk1"/>
                          </a:solidFill>
                          <a:effectLst/>
                          <a:sym typeface="Arial"/>
                        </a:rPr>
                        <a:t>Số nguyên dương</a:t>
                      </a:r>
                      <a:r>
                        <a:rPr lang="vi-VN" sz="1400" b="1" u="none" strike="noStrike" cap="none" dirty="0">
                          <a:solidFill>
                            <a:schemeClr val="dk1"/>
                          </a:solidFill>
                          <a:effectLst/>
                          <a:sym typeface="Arial"/>
                        </a:rPr>
                        <a:t> không dấu</a:t>
                      </a:r>
                      <a:r>
                        <a:rPr lang="vi-VN" sz="1400" b="0" u="none" strike="noStrike" cap="none" dirty="0">
                          <a:solidFill>
                            <a:schemeClr val="dk1"/>
                          </a:solidFill>
                          <a:effectLst/>
                          <a:sym typeface="Arial"/>
                        </a:rPr>
                        <a:t> có giá trị từ </a:t>
                      </a:r>
                      <a:r>
                        <a:rPr lang="vi-VN" sz="1400" b="1" u="none" strike="noStrike" cap="none" dirty="0">
                          <a:solidFill>
                            <a:schemeClr val="dk1"/>
                          </a:solidFill>
                          <a:effectLst/>
                          <a:sym typeface="Arial"/>
                        </a:rPr>
                        <a:t>0</a:t>
                      </a:r>
                      <a:r>
                        <a:rPr lang="vi-VN" sz="1400" b="0" u="none" strike="noStrike" cap="none" dirty="0">
                          <a:solidFill>
                            <a:schemeClr val="dk1"/>
                          </a:solidFill>
                          <a:effectLst/>
                          <a:sym typeface="Arial"/>
                        </a:rPr>
                        <a:t> đến </a:t>
                      </a:r>
                      <a:r>
                        <a:rPr lang="vi-VN" sz="1400" b="1" u="none" strike="noStrike" cap="none" dirty="0">
                          <a:solidFill>
                            <a:schemeClr val="dk1"/>
                          </a:solidFill>
                          <a:effectLst/>
                          <a:sym typeface="Arial"/>
                        </a:rPr>
                        <a:t>255</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70788246"/>
                  </a:ext>
                </a:extLst>
              </a:tr>
              <a:tr h="370840">
                <a:tc vMerge="1">
                  <a:txBody>
                    <a:bodyPr/>
                    <a:lstStyle/>
                    <a:p>
                      <a:pPr algn="ct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short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fontAlgn="t"/>
                      <a:r>
                        <a:rPr lang="en-US" dirty="0" err="1">
                          <a:effectLst/>
                        </a:rPr>
                        <a:t>Số</a:t>
                      </a:r>
                      <a:r>
                        <a:rPr lang="en-US" dirty="0">
                          <a:effectLst/>
                        </a:rPr>
                        <a:t> </a:t>
                      </a:r>
                      <a:r>
                        <a:rPr lang="en-US" dirty="0" err="1">
                          <a:effectLst/>
                        </a:rPr>
                        <a:t>nguyên</a:t>
                      </a:r>
                      <a:r>
                        <a:rPr lang="en-US" dirty="0">
                          <a:effectLst/>
                        </a:rPr>
                        <a:t> </a:t>
                      </a:r>
                      <a:r>
                        <a:rPr lang="en-US" dirty="0" err="1">
                          <a:effectLst/>
                        </a:rPr>
                        <a:t>có</a:t>
                      </a:r>
                      <a:r>
                        <a:rPr lang="en-US" dirty="0">
                          <a:effectLst/>
                        </a:rPr>
                        <a:t> </a:t>
                      </a:r>
                      <a:r>
                        <a:rPr lang="en-US" dirty="0" err="1">
                          <a:effectLst/>
                        </a:rPr>
                        <a:t>dấu</a:t>
                      </a:r>
                      <a:r>
                        <a:rPr lang="en-US" dirty="0">
                          <a:effectLst/>
                        </a:rPr>
                        <a:t> </a:t>
                      </a:r>
                      <a:r>
                        <a:rPr lang="en-US" dirty="0" err="1">
                          <a:effectLst/>
                        </a:rPr>
                        <a:t>có</a:t>
                      </a:r>
                      <a:r>
                        <a:rPr lang="en-US" dirty="0">
                          <a:effectLst/>
                        </a:rPr>
                        <a:t> </a:t>
                      </a:r>
                      <a:r>
                        <a:rPr lang="en-US" dirty="0" err="1">
                          <a:effectLst/>
                        </a:rPr>
                        <a:t>giá</a:t>
                      </a:r>
                      <a:r>
                        <a:rPr lang="en-US" dirty="0">
                          <a:effectLst/>
                        </a:rPr>
                        <a:t> </a:t>
                      </a:r>
                      <a:r>
                        <a:rPr lang="en-US" dirty="0" err="1">
                          <a:effectLst/>
                        </a:rPr>
                        <a:t>trị</a:t>
                      </a:r>
                      <a:r>
                        <a:rPr lang="en-US" dirty="0">
                          <a:effectLst/>
                        </a:rPr>
                        <a:t> </a:t>
                      </a:r>
                      <a:r>
                        <a:rPr lang="en-US" dirty="0" err="1">
                          <a:effectLst/>
                        </a:rPr>
                        <a:t>từ</a:t>
                      </a:r>
                      <a:r>
                        <a:rPr lang="en-US" b="1" dirty="0">
                          <a:effectLst/>
                        </a:rPr>
                        <a:t> -32,768 </a:t>
                      </a:r>
                      <a:r>
                        <a:rPr lang="en-US" dirty="0" err="1">
                          <a:effectLst/>
                        </a:rPr>
                        <a:t>đến</a:t>
                      </a:r>
                      <a:r>
                        <a:rPr lang="en-US" dirty="0">
                          <a:effectLst/>
                        </a:rPr>
                        <a:t> </a:t>
                      </a:r>
                      <a:r>
                        <a:rPr lang="en-US" b="1" dirty="0">
                          <a:effectLst/>
                        </a:rPr>
                        <a:t>32,767</a:t>
                      </a:r>
                      <a:endParaRPr lang="en-US" dirty="0">
                        <a:effectLst/>
                      </a:endParaRP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5620965"/>
                  </a:ext>
                </a:extLst>
              </a:tr>
              <a:tr h="370840">
                <a:tc vMerge="1">
                  <a:txBody>
                    <a:bodyPr/>
                    <a:lstStyle/>
                    <a:p>
                      <a:pPr algn="ct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fontAlgn="t"/>
                      <a:r>
                        <a:rPr lang="en-US" sz="1400" b="0" u="none" strike="noStrike" cap="none" dirty="0" err="1">
                          <a:solidFill>
                            <a:schemeClr val="dk1"/>
                          </a:solidFill>
                          <a:effectLst/>
                          <a:sym typeface="Arial"/>
                        </a:rPr>
                        <a:t>Số</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nguyên</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có</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dấu</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có</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giá</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trị</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từ</a:t>
                      </a:r>
                      <a:r>
                        <a:rPr lang="en-US" sz="1400" b="0" u="none" strike="noStrike" cap="none" dirty="0">
                          <a:solidFill>
                            <a:schemeClr val="dk1"/>
                          </a:solidFill>
                          <a:effectLst/>
                          <a:sym typeface="Arial"/>
                        </a:rPr>
                        <a:t> </a:t>
                      </a:r>
                      <a:r>
                        <a:rPr lang="en-US" sz="1400" b="1" u="none" strike="noStrike" cap="none" dirty="0">
                          <a:solidFill>
                            <a:schemeClr val="dk1"/>
                          </a:solidFill>
                          <a:effectLst/>
                          <a:sym typeface="Arial"/>
                        </a:rPr>
                        <a:t>-2,147,483,647 </a:t>
                      </a:r>
                      <a:r>
                        <a:rPr lang="en-US" sz="1400" b="0" u="none" strike="noStrike" cap="none" dirty="0" err="1">
                          <a:solidFill>
                            <a:schemeClr val="dk1"/>
                          </a:solidFill>
                          <a:effectLst/>
                          <a:sym typeface="Arial"/>
                        </a:rPr>
                        <a:t>đến</a:t>
                      </a:r>
                      <a:r>
                        <a:rPr lang="en-US" sz="1400" b="0" u="none" strike="noStrike" cap="none" dirty="0">
                          <a:solidFill>
                            <a:schemeClr val="dk1"/>
                          </a:solidFill>
                          <a:effectLst/>
                          <a:sym typeface="Arial"/>
                        </a:rPr>
                        <a:t> </a:t>
                      </a:r>
                      <a:r>
                        <a:rPr lang="en-US" sz="1400" b="1" u="none" strike="noStrike" cap="none" dirty="0">
                          <a:solidFill>
                            <a:schemeClr val="dk1"/>
                          </a:solidFill>
                          <a:effectLst/>
                          <a:sym typeface="Arial"/>
                        </a:rPr>
                        <a:t>2,147,483,647</a:t>
                      </a:r>
                      <a:endParaRPr lang="en-US" dirty="0">
                        <a:effectLst/>
                      </a:endParaRP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57232043"/>
                  </a:ext>
                </a:extLst>
              </a:tr>
              <a:tr h="370840">
                <a:tc vMerge="1">
                  <a:txBody>
                    <a:bodyPr/>
                    <a:lstStyle/>
                    <a:p>
                      <a:pPr algn="ct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b="0" u="none" strike="noStrike" cap="none" dirty="0">
                          <a:solidFill>
                            <a:schemeClr val="dk1"/>
                          </a:solidFill>
                          <a:effectLst/>
                          <a:sym typeface="Arial"/>
                        </a:rPr>
                        <a:t>long</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fontAlgn="t"/>
                      <a:r>
                        <a:rPr lang="en-US" sz="1400" b="0" u="none" strike="noStrike" cap="none" dirty="0" err="1">
                          <a:solidFill>
                            <a:schemeClr val="dk1"/>
                          </a:solidFill>
                          <a:effectLst/>
                          <a:sym typeface="Arial"/>
                        </a:rPr>
                        <a:t>Số</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nguyên</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có</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dấu</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có</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giá</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trị</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từ</a:t>
                      </a:r>
                      <a:r>
                        <a:rPr lang="en-US" sz="1400" b="1" u="none" strike="noStrike" cap="none" dirty="0">
                          <a:solidFill>
                            <a:schemeClr val="dk1"/>
                          </a:solidFill>
                          <a:effectLst/>
                          <a:sym typeface="Arial"/>
                        </a:rPr>
                        <a:t> - 9,223,370,036,854,775,808</a:t>
                      </a:r>
                      <a:r>
                        <a:rPr lang="en-US" sz="1400" b="0" u="none" strike="noStrike" cap="none" dirty="0">
                          <a:solidFill>
                            <a:schemeClr val="dk1"/>
                          </a:solidFill>
                          <a:effectLst/>
                          <a:sym typeface="Arial"/>
                        </a:rPr>
                        <a:t> </a:t>
                      </a:r>
                    </a:p>
                    <a:p>
                      <a:pPr algn="just" fontAlgn="t"/>
                      <a:r>
                        <a:rPr lang="en-US" sz="1400" b="0" u="none" strike="noStrike" cap="none" dirty="0" err="1">
                          <a:solidFill>
                            <a:schemeClr val="dk1"/>
                          </a:solidFill>
                          <a:effectLst/>
                          <a:sym typeface="Arial"/>
                        </a:rPr>
                        <a:t>đến</a:t>
                      </a:r>
                      <a:r>
                        <a:rPr lang="en-US" sz="1400" b="0" u="none" strike="noStrike" cap="none" dirty="0">
                          <a:solidFill>
                            <a:schemeClr val="dk1"/>
                          </a:solidFill>
                          <a:effectLst/>
                          <a:sym typeface="Arial"/>
                        </a:rPr>
                        <a:t> </a:t>
                      </a:r>
                      <a:r>
                        <a:rPr lang="en-US" sz="1400" b="1" u="none" strike="noStrike" cap="none" dirty="0">
                          <a:solidFill>
                            <a:schemeClr val="dk1"/>
                          </a:solidFill>
                          <a:effectLst/>
                          <a:sym typeface="Arial"/>
                        </a:rPr>
                        <a:t>9,223,370,036,854,775,807</a:t>
                      </a:r>
                      <a:endParaRPr lang="en-US" dirty="0">
                        <a:effectLst/>
                      </a:endParaRP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3808094"/>
                  </a:ext>
                </a:extLst>
              </a:tr>
              <a:tr h="370840">
                <a:tc>
                  <a:txBody>
                    <a:bodyPr/>
                    <a:lstStyle/>
                    <a:p>
                      <a:pPr algn="ctr"/>
                      <a:r>
                        <a:rPr lang="en-US" dirty="0" err="1"/>
                        <a:t>Kiểu</a:t>
                      </a:r>
                      <a:r>
                        <a:rPr lang="en-US" dirty="0"/>
                        <a:t> </a:t>
                      </a:r>
                      <a:r>
                        <a:rPr lang="en-US" dirty="0" err="1"/>
                        <a:t>ký</a:t>
                      </a:r>
                      <a:r>
                        <a:rPr lang="en-US" dirty="0"/>
                        <a:t> </a:t>
                      </a:r>
                      <a:r>
                        <a:rPr lang="en-US" dirty="0" err="1"/>
                        <a:t>tự</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char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fontAlgn="t"/>
                      <a:r>
                        <a:rPr lang="en-US" sz="1400" b="0" u="none" strike="noStrike" cap="none" dirty="0" err="1">
                          <a:solidFill>
                            <a:schemeClr val="dk1"/>
                          </a:solidFill>
                          <a:effectLst/>
                          <a:sym typeface="Arial"/>
                        </a:rPr>
                        <a:t>Chứa</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một</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ký</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tự</a:t>
                      </a:r>
                      <a:r>
                        <a:rPr lang="en-US" sz="1400" b="0" u="none" strike="noStrike" cap="none" dirty="0">
                          <a:solidFill>
                            <a:schemeClr val="dk1"/>
                          </a:solidFill>
                          <a:effectLst/>
                          <a:sym typeface="Arial"/>
                        </a:rPr>
                        <a:t> Unicode</a:t>
                      </a:r>
                      <a:endParaRPr lang="en-US" dirty="0">
                        <a:effectLst/>
                      </a:endParaRP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58540706"/>
                  </a:ext>
                </a:extLst>
              </a:tr>
              <a:tr h="370840">
                <a:tc>
                  <a:txBody>
                    <a:bodyPr/>
                    <a:lstStyle/>
                    <a:p>
                      <a:pPr algn="ctr"/>
                      <a:r>
                        <a:rPr lang="en-US" dirty="0" err="1"/>
                        <a:t>Kiểu</a:t>
                      </a:r>
                      <a:r>
                        <a:rPr lang="en-US" dirty="0"/>
                        <a:t> logic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err="1"/>
                        <a:t>boolean</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fontAlgn="t"/>
                      <a:r>
                        <a:rPr lang="en-US" sz="1400" b="0" u="none" strike="noStrike" cap="none" dirty="0" err="1">
                          <a:solidFill>
                            <a:schemeClr val="dk1"/>
                          </a:solidFill>
                          <a:effectLst/>
                          <a:sym typeface="Arial"/>
                        </a:rPr>
                        <a:t>Chứa</a:t>
                      </a:r>
                      <a:r>
                        <a:rPr lang="en-US" sz="1400" b="0" u="none" strike="noStrike" cap="none" dirty="0">
                          <a:solidFill>
                            <a:schemeClr val="dk1"/>
                          </a:solidFill>
                          <a:effectLst/>
                          <a:sym typeface="Arial"/>
                        </a:rPr>
                        <a:t> 1 </a:t>
                      </a:r>
                      <a:r>
                        <a:rPr lang="en-US" sz="1400" b="0" u="none" strike="noStrike" cap="none" dirty="0" err="1">
                          <a:solidFill>
                            <a:schemeClr val="dk1"/>
                          </a:solidFill>
                          <a:effectLst/>
                          <a:sym typeface="Arial"/>
                        </a:rPr>
                        <a:t>trong</a:t>
                      </a:r>
                      <a:r>
                        <a:rPr lang="en-US" sz="1400" b="0" u="none" strike="noStrike" cap="none" dirty="0">
                          <a:solidFill>
                            <a:schemeClr val="dk1"/>
                          </a:solidFill>
                          <a:effectLst/>
                          <a:sym typeface="Arial"/>
                        </a:rPr>
                        <a:t> 2 </a:t>
                      </a:r>
                      <a:r>
                        <a:rPr lang="en-US" sz="1400" b="0" u="none" strike="noStrike" cap="none" dirty="0" err="1">
                          <a:solidFill>
                            <a:schemeClr val="dk1"/>
                          </a:solidFill>
                          <a:effectLst/>
                          <a:sym typeface="Arial"/>
                        </a:rPr>
                        <a:t>giá</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trị</a:t>
                      </a:r>
                      <a:r>
                        <a:rPr lang="en-US" sz="1400" b="0" u="none" strike="noStrike" cap="none" dirty="0">
                          <a:solidFill>
                            <a:schemeClr val="dk1"/>
                          </a:solidFill>
                          <a:effectLst/>
                          <a:sym typeface="Arial"/>
                        </a:rPr>
                        <a:t> logic </a:t>
                      </a:r>
                      <a:r>
                        <a:rPr lang="en-US" sz="1400" b="0" u="none" strike="noStrike" cap="none" dirty="0" err="1">
                          <a:solidFill>
                            <a:schemeClr val="dk1"/>
                          </a:solidFill>
                          <a:effectLst/>
                          <a:sym typeface="Arial"/>
                        </a:rPr>
                        <a:t>là</a:t>
                      </a:r>
                      <a:r>
                        <a:rPr lang="en-US" sz="1400" b="0" u="none" strike="noStrike" cap="none" dirty="0">
                          <a:solidFill>
                            <a:schemeClr val="dk1"/>
                          </a:solidFill>
                          <a:effectLst/>
                          <a:sym typeface="Arial"/>
                        </a:rPr>
                        <a:t> </a:t>
                      </a:r>
                      <a:r>
                        <a:rPr lang="en-US" sz="1400" b="1" u="none" strike="noStrike" cap="none" dirty="0">
                          <a:solidFill>
                            <a:schemeClr val="dk1"/>
                          </a:solidFill>
                          <a:effectLst/>
                          <a:sym typeface="Arial"/>
                        </a:rPr>
                        <a:t>true </a:t>
                      </a:r>
                      <a:r>
                        <a:rPr lang="en-US" sz="1400" b="0" u="none" strike="noStrike" cap="none" dirty="0" err="1">
                          <a:solidFill>
                            <a:schemeClr val="dk1"/>
                          </a:solidFill>
                          <a:effectLst/>
                          <a:sym typeface="Arial"/>
                        </a:rPr>
                        <a:t>hoặc</a:t>
                      </a:r>
                      <a:r>
                        <a:rPr lang="en-US" sz="1400" b="0" u="none" strike="noStrike" cap="none" dirty="0">
                          <a:solidFill>
                            <a:schemeClr val="dk1"/>
                          </a:solidFill>
                          <a:effectLst/>
                          <a:sym typeface="Arial"/>
                        </a:rPr>
                        <a:t> </a:t>
                      </a:r>
                      <a:r>
                        <a:rPr lang="en-US" sz="1400" b="1" u="none" strike="noStrike" cap="none" dirty="0">
                          <a:solidFill>
                            <a:schemeClr val="dk1"/>
                          </a:solidFill>
                          <a:effectLst/>
                          <a:sym typeface="Arial"/>
                        </a:rPr>
                        <a:t>false</a:t>
                      </a:r>
                      <a:endParaRPr lang="en-US" dirty="0">
                        <a:effectLst/>
                      </a:endParaRP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66179832"/>
                  </a:ext>
                </a:extLst>
              </a:tr>
              <a:tr h="370840">
                <a:tc rowSpan="2">
                  <a:txBody>
                    <a:bodyPr/>
                    <a:lstStyle/>
                    <a:p>
                      <a:pPr algn="ctr"/>
                      <a:r>
                        <a:rPr lang="en-US" dirty="0" err="1"/>
                        <a:t>Kiểu</a:t>
                      </a:r>
                      <a:r>
                        <a:rPr lang="en-US" dirty="0"/>
                        <a:t> </a:t>
                      </a:r>
                      <a:r>
                        <a:rPr lang="en-US" dirty="0" err="1"/>
                        <a:t>số</a:t>
                      </a:r>
                      <a:r>
                        <a:rPr lang="en-US" dirty="0"/>
                        <a:t> </a:t>
                      </a:r>
                      <a:r>
                        <a:rPr lang="en-US" dirty="0" err="1"/>
                        <a:t>thực</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float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b="0" u="none" strike="noStrike" cap="none" dirty="0" err="1">
                          <a:solidFill>
                            <a:schemeClr val="dk1"/>
                          </a:solidFill>
                          <a:effectLst/>
                          <a:sym typeface="Arial"/>
                        </a:rPr>
                        <a:t>Kiểu</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số</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thực</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dấu</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chấm</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động</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có</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giá</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trị</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dao</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động</a:t>
                      </a:r>
                      <a:endParaRPr lang="en-US" sz="1400" b="0" u="none" strike="noStrike" cap="none" dirty="0">
                        <a:solidFill>
                          <a:schemeClr val="dk1"/>
                        </a:solidFill>
                        <a:effectLst/>
                        <a:sym typeface="Arial"/>
                      </a:endParaRPr>
                    </a:p>
                    <a:p>
                      <a:pPr algn="just"/>
                      <a:r>
                        <a:rPr lang="en-US" sz="1400" b="0" u="none" strike="noStrike" cap="none" dirty="0" err="1">
                          <a:solidFill>
                            <a:schemeClr val="dk1"/>
                          </a:solidFill>
                          <a:effectLst/>
                          <a:sym typeface="Arial"/>
                        </a:rPr>
                        <a:t>từ</a:t>
                      </a:r>
                      <a:r>
                        <a:rPr lang="en-US" sz="1400" b="0" u="none" strike="noStrike" cap="none" dirty="0">
                          <a:solidFill>
                            <a:schemeClr val="dk1"/>
                          </a:solidFill>
                          <a:effectLst/>
                          <a:sym typeface="Arial"/>
                        </a:rPr>
                        <a:t> </a:t>
                      </a:r>
                      <a:r>
                        <a:rPr lang="en-US" sz="1400" b="1" u="none" strike="noStrike" cap="none" dirty="0">
                          <a:solidFill>
                            <a:schemeClr val="dk1"/>
                          </a:solidFill>
                          <a:effectLst/>
                          <a:sym typeface="Arial"/>
                        </a:rPr>
                        <a:t>3.4E – 38 </a:t>
                      </a:r>
                      <a:r>
                        <a:rPr lang="en-US" sz="1400" b="0" u="none" strike="noStrike" cap="none" dirty="0" err="1">
                          <a:solidFill>
                            <a:schemeClr val="dk1"/>
                          </a:solidFill>
                          <a:effectLst/>
                          <a:sym typeface="Arial"/>
                        </a:rPr>
                        <a:t>đến</a:t>
                      </a:r>
                      <a:r>
                        <a:rPr lang="en-US" sz="1400" b="0" u="none" strike="noStrike" cap="none" dirty="0">
                          <a:solidFill>
                            <a:schemeClr val="dk1"/>
                          </a:solidFill>
                          <a:effectLst/>
                          <a:sym typeface="Arial"/>
                        </a:rPr>
                        <a:t> </a:t>
                      </a:r>
                      <a:r>
                        <a:rPr lang="en-US" sz="1400" b="1" u="none" strike="noStrike" cap="none" dirty="0">
                          <a:solidFill>
                            <a:schemeClr val="dk1"/>
                          </a:solidFill>
                          <a:effectLst/>
                          <a:sym typeface="Arial"/>
                        </a:rPr>
                        <a:t>3.4E + 38</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với</a:t>
                      </a:r>
                      <a:r>
                        <a:rPr lang="en-US" sz="1400" b="0" u="none" strike="noStrike" cap="none" dirty="0">
                          <a:solidFill>
                            <a:schemeClr val="dk1"/>
                          </a:solidFill>
                          <a:effectLst/>
                          <a:sym typeface="Arial"/>
                        </a:rPr>
                        <a:t> 7 </a:t>
                      </a:r>
                      <a:r>
                        <a:rPr lang="en-US" sz="1400" b="0" u="none" strike="noStrike" cap="none" dirty="0" err="1">
                          <a:solidFill>
                            <a:schemeClr val="dk1"/>
                          </a:solidFill>
                          <a:effectLst/>
                          <a:sym typeface="Arial"/>
                        </a:rPr>
                        <a:t>chữ</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số</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có</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nghĩa</a:t>
                      </a:r>
                      <a:endParaRPr lang="en-US" sz="1400" b="0" i="0" u="none" strike="noStrike" cap="none" dirty="0">
                        <a:solidFill>
                          <a:schemeClr val="dk1"/>
                        </a:solidFill>
                        <a:effectLst/>
                        <a:latin typeface="+mn-lt"/>
                        <a:ea typeface="+mn-ea"/>
                        <a:cs typeface="+mn-cs"/>
                        <a:sym typeface="Arial"/>
                      </a:endParaRP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4263932"/>
                  </a:ext>
                </a:extLst>
              </a:tr>
              <a:tr h="370840">
                <a:tc vMerge="1">
                  <a:txBody>
                    <a:bodyPr/>
                    <a:lstStyle/>
                    <a:p>
                      <a:pPr algn="ct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double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just"/>
                      <a:r>
                        <a:rPr lang="en-US" sz="1400" b="0" u="none" strike="noStrike" cap="none" dirty="0" err="1">
                          <a:solidFill>
                            <a:schemeClr val="dk1"/>
                          </a:solidFill>
                          <a:effectLst/>
                          <a:sym typeface="Arial"/>
                        </a:rPr>
                        <a:t>Kiểu</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số</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thực</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dấu</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chấm</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động</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có</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giá</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trị</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dao</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động</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từ</a:t>
                      </a:r>
                      <a:r>
                        <a:rPr lang="en-US" sz="1400" b="1" u="none" strike="noStrike" cap="none" dirty="0">
                          <a:solidFill>
                            <a:schemeClr val="dk1"/>
                          </a:solidFill>
                          <a:effectLst/>
                          <a:sym typeface="Arial"/>
                        </a:rPr>
                        <a:t> 1.7E – 308 </a:t>
                      </a:r>
                      <a:r>
                        <a:rPr lang="en-US" sz="1400" b="0" u="none" strike="noStrike" cap="none" dirty="0" err="1">
                          <a:solidFill>
                            <a:schemeClr val="dk1"/>
                          </a:solidFill>
                          <a:effectLst/>
                          <a:sym typeface="Arial"/>
                        </a:rPr>
                        <a:t>đến</a:t>
                      </a:r>
                      <a:r>
                        <a:rPr lang="en-US" sz="1400" b="1" u="none" strike="noStrike" cap="none" dirty="0">
                          <a:solidFill>
                            <a:schemeClr val="dk1"/>
                          </a:solidFill>
                          <a:effectLst/>
                          <a:sym typeface="Arial"/>
                        </a:rPr>
                        <a:t> 1.7E + 308</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với</a:t>
                      </a:r>
                      <a:r>
                        <a:rPr lang="en-US" sz="1400" b="0" u="none" strike="noStrike" cap="none" dirty="0">
                          <a:solidFill>
                            <a:schemeClr val="dk1"/>
                          </a:solidFill>
                          <a:effectLst/>
                          <a:sym typeface="Arial"/>
                        </a:rPr>
                        <a:t> 15, 16 </a:t>
                      </a:r>
                      <a:r>
                        <a:rPr lang="en-US" sz="1400" b="0" u="none" strike="noStrike" cap="none" dirty="0" err="1">
                          <a:solidFill>
                            <a:schemeClr val="dk1"/>
                          </a:solidFill>
                          <a:effectLst/>
                          <a:sym typeface="Arial"/>
                        </a:rPr>
                        <a:t>chữ</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số</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có</a:t>
                      </a:r>
                      <a:r>
                        <a:rPr lang="en-US" sz="1400" b="0" u="none" strike="noStrike" cap="none" dirty="0">
                          <a:solidFill>
                            <a:schemeClr val="dk1"/>
                          </a:solidFill>
                          <a:effectLst/>
                          <a:sym typeface="Arial"/>
                        </a:rPr>
                        <a:t> </a:t>
                      </a:r>
                      <a:r>
                        <a:rPr lang="en-US" sz="1400" b="0" u="none" strike="noStrike" cap="none" dirty="0" err="1">
                          <a:solidFill>
                            <a:schemeClr val="dk1"/>
                          </a:solidFill>
                          <a:effectLst/>
                          <a:sym typeface="Arial"/>
                        </a:rPr>
                        <a:t>nghĩa</a:t>
                      </a:r>
                      <a:endParaRPr lang="en-US" sz="1400" b="0" i="0" u="none" strike="noStrike" cap="none" dirty="0">
                        <a:solidFill>
                          <a:schemeClr val="dk1"/>
                        </a:solidFill>
                        <a:effectLst/>
                        <a:latin typeface="+mn-lt"/>
                        <a:ea typeface="+mn-ea"/>
                        <a:cs typeface="+mn-cs"/>
                        <a:sym typeface="Arial"/>
                      </a:endParaRP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982215"/>
                  </a:ext>
                </a:extLst>
              </a:tr>
            </a:tbl>
          </a:graphicData>
        </a:graphic>
      </p:graphicFrame>
      <p:sp>
        <p:nvSpPr>
          <p:cNvPr id="3" name="TextBox 2">
            <a:extLst>
              <a:ext uri="{FF2B5EF4-FFF2-40B4-BE49-F238E27FC236}">
                <a16:creationId xmlns:a16="http://schemas.microsoft.com/office/drawing/2014/main" id="{12013036-7718-4D0A-A629-08DEF91AE89F}"/>
              </a:ext>
            </a:extLst>
          </p:cNvPr>
          <p:cNvSpPr txBox="1"/>
          <p:nvPr/>
        </p:nvSpPr>
        <p:spPr>
          <a:xfrm>
            <a:off x="395536" y="976951"/>
            <a:ext cx="2581156" cy="369332"/>
          </a:xfrm>
          <a:prstGeom prst="rect">
            <a:avLst/>
          </a:prstGeom>
          <a:noFill/>
        </p:spPr>
        <p:txBody>
          <a:bodyPr wrap="none" rtlCol="0">
            <a:spAutoFit/>
          </a:bodyPr>
          <a:lstStyle/>
          <a:p>
            <a:r>
              <a:rPr lang="en-US" sz="1800" b="1" dirty="0" err="1">
                <a:latin typeface="Calibri" panose="020F0502020204030204" pitchFamily="34" charset="0"/>
                <a:cs typeface="Calibri" panose="020F0502020204030204" pitchFamily="34" charset="0"/>
              </a:rPr>
              <a:t>Kiểu</a:t>
            </a:r>
            <a:r>
              <a:rPr lang="en-US" sz="1800" b="1" dirty="0">
                <a:latin typeface="Calibri" panose="020F0502020204030204" pitchFamily="34" charset="0"/>
                <a:cs typeface="Calibri" panose="020F0502020204030204" pitchFamily="34" charset="0"/>
              </a:rPr>
              <a:t> </a:t>
            </a:r>
            <a:r>
              <a:rPr lang="en-US" sz="1800" b="1" dirty="0" err="1">
                <a:latin typeface="Calibri" panose="020F0502020204030204" pitchFamily="34" charset="0"/>
                <a:cs typeface="Calibri" panose="020F0502020204030204" pitchFamily="34" charset="0"/>
              </a:rPr>
              <a:t>dữ</a:t>
            </a:r>
            <a:r>
              <a:rPr lang="en-US" sz="1800" b="1" dirty="0">
                <a:latin typeface="Calibri" panose="020F0502020204030204" pitchFamily="34" charset="0"/>
                <a:cs typeface="Calibri" panose="020F0502020204030204" pitchFamily="34" charset="0"/>
              </a:rPr>
              <a:t> </a:t>
            </a:r>
            <a:r>
              <a:rPr lang="en-US" sz="1800" b="1" dirty="0" err="1">
                <a:latin typeface="Calibri" panose="020F0502020204030204" pitchFamily="34" charset="0"/>
                <a:cs typeface="Calibri" panose="020F0502020204030204" pitchFamily="34" charset="0"/>
              </a:rPr>
              <a:t>liệu</a:t>
            </a:r>
            <a:r>
              <a:rPr lang="en-US" sz="1800" b="1" dirty="0">
                <a:latin typeface="Calibri" panose="020F0502020204030204" pitchFamily="34" charset="0"/>
                <a:cs typeface="Calibri" panose="020F0502020204030204" pitchFamily="34" charset="0"/>
              </a:rPr>
              <a:t> </a:t>
            </a:r>
            <a:r>
              <a:rPr lang="en-US" sz="1800" b="1" dirty="0" err="1">
                <a:latin typeface="Calibri" panose="020F0502020204030204" pitchFamily="34" charset="0"/>
                <a:cs typeface="Calibri" panose="020F0502020204030204" pitchFamily="34" charset="0"/>
              </a:rPr>
              <a:t>nguyên</a:t>
            </a:r>
            <a:r>
              <a:rPr lang="en-US" sz="1800" b="1" dirty="0">
                <a:latin typeface="Calibri" panose="020F0502020204030204" pitchFamily="34" charset="0"/>
                <a:cs typeface="Calibri" panose="020F0502020204030204" pitchFamily="34" charset="0"/>
              </a:rPr>
              <a:t> </a:t>
            </a:r>
            <a:r>
              <a:rPr lang="en-US" sz="1800" b="1" dirty="0" err="1">
                <a:latin typeface="Calibri" panose="020F0502020204030204" pitchFamily="34" charset="0"/>
                <a:cs typeface="Calibri" panose="020F0502020204030204" pitchFamily="34" charset="0"/>
              </a:rPr>
              <a:t>thuỷ</a:t>
            </a:r>
            <a:endParaRPr lang="en-US" sz="18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409340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4" name="Google Shape;94;p14"/>
          <p:cNvSpPr txBox="1"/>
          <p:nvPr/>
        </p:nvSpPr>
        <p:spPr>
          <a:xfrm>
            <a:off x="492505" y="4881309"/>
            <a:ext cx="7164440" cy="1512167"/>
          </a:xfrm>
          <a:prstGeom prst="rect">
            <a:avLst/>
          </a:prstGeom>
          <a:noFill/>
          <a:ln>
            <a:noFill/>
          </a:ln>
        </p:spPr>
        <p:txBody>
          <a:bodyPr spcFirstLastPara="1" wrap="square" lIns="91425" tIns="45700" rIns="91425" bIns="45700" anchor="t" anchorCtr="0">
            <a:noAutofit/>
          </a:bodyPr>
          <a:lstStyle/>
          <a:p>
            <a:pPr marL="0" marR="0" lvl="0" indent="0" algn="just" rtl="0">
              <a:lnSpc>
                <a:spcPct val="90000"/>
              </a:lnSpc>
              <a:spcBef>
                <a:spcPts val="0"/>
              </a:spcBef>
              <a:spcAft>
                <a:spcPts val="0"/>
              </a:spcAft>
              <a:buClr>
                <a:schemeClr val="dk1"/>
              </a:buClr>
              <a:buSzPts val="1200"/>
              <a:buFont typeface="Arial"/>
              <a:buNone/>
            </a:pPr>
            <a:r>
              <a:rPr lang="vi-VN" sz="1800" b="0" i="0" dirty="0">
                <a:solidFill>
                  <a:srgbClr val="333333"/>
                </a:solidFill>
                <a:effectLst/>
                <a:latin typeface="Calibri" panose="020F0502020204030204" pitchFamily="34" charset="0"/>
                <a:cs typeface="Calibri" panose="020F0502020204030204" pitchFamily="34" charset="0"/>
              </a:rPr>
              <a:t>Việc chuyển đổi tự động các kiểu dữ liệu nguyên thủy thành kiểu </a:t>
            </a:r>
            <a:r>
              <a:rPr lang="vi-VN" sz="1800" b="1" i="0" dirty="0">
                <a:solidFill>
                  <a:srgbClr val="333333"/>
                </a:solidFill>
                <a:effectLst/>
                <a:latin typeface="Calibri" panose="020F0502020204030204" pitchFamily="34" charset="0"/>
                <a:cs typeface="Calibri" panose="020F0502020204030204" pitchFamily="34" charset="0"/>
              </a:rPr>
              <a:t>Wrapper</a:t>
            </a:r>
            <a:r>
              <a:rPr lang="vi-VN" sz="1800" b="0" i="0" dirty="0">
                <a:solidFill>
                  <a:srgbClr val="333333"/>
                </a:solidFill>
                <a:effectLst/>
                <a:latin typeface="Calibri" panose="020F0502020204030204" pitchFamily="34" charset="0"/>
                <a:cs typeface="Calibri" panose="020F0502020204030204" pitchFamily="34" charset="0"/>
              </a:rPr>
              <a:t> tương đương của nó được gọi là hoạt động </a:t>
            </a:r>
            <a:r>
              <a:rPr lang="vi-VN" sz="1800" b="1" i="0" dirty="0">
                <a:solidFill>
                  <a:srgbClr val="333333"/>
                </a:solidFill>
                <a:effectLst/>
                <a:latin typeface="Calibri" panose="020F0502020204030204" pitchFamily="34" charset="0"/>
                <a:cs typeface="Calibri" panose="020F0502020204030204" pitchFamily="34" charset="0"/>
              </a:rPr>
              <a:t>autoboxing (hay boxing)</a:t>
            </a:r>
            <a:r>
              <a:rPr lang="vi-VN" sz="1800" b="0" i="0" dirty="0">
                <a:solidFill>
                  <a:srgbClr val="333333"/>
                </a:solidFill>
                <a:effectLst/>
                <a:latin typeface="Calibri" panose="020F0502020204030204" pitchFamily="34" charset="0"/>
                <a:cs typeface="Calibri" panose="020F0502020204030204" pitchFamily="34" charset="0"/>
              </a:rPr>
              <a:t> và ngược lại được gọi là </a:t>
            </a:r>
            <a:r>
              <a:rPr lang="vi-VN" sz="1800" b="1" i="0" dirty="0">
                <a:solidFill>
                  <a:srgbClr val="333333"/>
                </a:solidFill>
                <a:effectLst/>
                <a:latin typeface="Calibri" panose="020F0502020204030204" pitchFamily="34" charset="0"/>
                <a:cs typeface="Calibri" panose="020F0502020204030204" pitchFamily="34" charset="0"/>
              </a:rPr>
              <a:t>unboxing</a:t>
            </a:r>
            <a:r>
              <a:rPr lang="vi-VN" sz="1800" b="0" i="0" dirty="0">
                <a:solidFill>
                  <a:srgbClr val="333333"/>
                </a:solidFill>
                <a:effectLst/>
                <a:latin typeface="Calibri" panose="020F0502020204030204" pitchFamily="34" charset="0"/>
                <a:cs typeface="Calibri" panose="020F0502020204030204" pitchFamily="34" charset="0"/>
              </a:rPr>
              <a:t>.</a:t>
            </a:r>
            <a:endParaRPr sz="1800" i="1" dirty="0">
              <a:solidFill>
                <a:schemeClr val="dk1"/>
              </a:solidFill>
              <a:latin typeface="Calibri" panose="020F0502020204030204" pitchFamily="34" charset="0"/>
              <a:ea typeface="Calibri"/>
              <a:cs typeface="Calibri" panose="020F0502020204030204" pitchFamily="34" charset="0"/>
              <a:sym typeface="Calibri"/>
            </a:endParaRPr>
          </a:p>
        </p:txBody>
      </p:sp>
      <p:pic>
        <p:nvPicPr>
          <p:cNvPr id="95" name="Google Shape;95;p14"/>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6" name="Google Shape;96;p14"/>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ea typeface="Calibri"/>
                <a:cs typeface="Calibri" panose="020F0502020204030204" pitchFamily="34" charset="0"/>
                <a:sym typeface="Calibri"/>
              </a:rPr>
              <a:t>Các</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kiểu</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dữ</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liệu</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cơ</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bản</a:t>
            </a:r>
            <a:endParaRPr sz="3600" dirty="0">
              <a:latin typeface="Calibri" panose="020F0502020204030204" pitchFamily="34" charset="0"/>
              <a:cs typeface="Calibri" panose="020F0502020204030204" pitchFamily="34" charset="0"/>
            </a:endParaRPr>
          </a:p>
        </p:txBody>
      </p:sp>
      <p:graphicFrame>
        <p:nvGraphicFramePr>
          <p:cNvPr id="2" name="Table 2">
            <a:extLst>
              <a:ext uri="{FF2B5EF4-FFF2-40B4-BE49-F238E27FC236}">
                <a16:creationId xmlns:a16="http://schemas.microsoft.com/office/drawing/2014/main" id="{DB08B951-36E0-4467-8946-2F40B1CFBD68}"/>
              </a:ext>
            </a:extLst>
          </p:cNvPr>
          <p:cNvGraphicFramePr>
            <a:graphicFrameLocks noGrp="1"/>
          </p:cNvGraphicFramePr>
          <p:nvPr>
            <p:extLst>
              <p:ext uri="{D42A27DB-BD31-4B8C-83A1-F6EECF244321}">
                <p14:modId xmlns:p14="http://schemas.microsoft.com/office/powerpoint/2010/main" val="4180952006"/>
              </p:ext>
            </p:extLst>
          </p:nvPr>
        </p:nvGraphicFramePr>
        <p:xfrm>
          <a:off x="7864251" y="2125176"/>
          <a:ext cx="3538539" cy="3512217"/>
        </p:xfrm>
        <a:graphic>
          <a:graphicData uri="http://schemas.openxmlformats.org/drawingml/2006/table">
            <a:tbl>
              <a:tblPr firstRow="1" bandRow="1">
                <a:tableStyleId>{74C1A8A3-306A-4EB7-A6B1-4F7E0EB9C5D6}</a:tableStyleId>
              </a:tblPr>
              <a:tblGrid>
                <a:gridCol w="1791855">
                  <a:extLst>
                    <a:ext uri="{9D8B030D-6E8A-4147-A177-3AD203B41FA5}">
                      <a16:colId xmlns:a16="http://schemas.microsoft.com/office/drawing/2014/main" val="96708668"/>
                    </a:ext>
                  </a:extLst>
                </a:gridCol>
                <a:gridCol w="1746684">
                  <a:extLst>
                    <a:ext uri="{9D8B030D-6E8A-4147-A177-3AD203B41FA5}">
                      <a16:colId xmlns:a16="http://schemas.microsoft.com/office/drawing/2014/main" val="3575811598"/>
                    </a:ext>
                  </a:extLst>
                </a:gridCol>
              </a:tblGrid>
              <a:tr h="370840">
                <a:tc>
                  <a:txBody>
                    <a:bodyPr/>
                    <a:lstStyle/>
                    <a:p>
                      <a:pPr algn="ctr"/>
                      <a:r>
                        <a:rPr lang="en-US" dirty="0" err="1"/>
                        <a:t>Kiểu</a:t>
                      </a:r>
                      <a:r>
                        <a:rPr lang="en-US" dirty="0"/>
                        <a:t> </a:t>
                      </a:r>
                      <a:r>
                        <a:rPr lang="en-US" dirty="0" err="1"/>
                        <a:t>dữ</a:t>
                      </a:r>
                      <a:r>
                        <a:rPr lang="en-US" dirty="0"/>
                        <a:t> </a:t>
                      </a:r>
                      <a:r>
                        <a:rPr lang="en-US" dirty="0" err="1"/>
                        <a:t>liệu</a:t>
                      </a:r>
                      <a:r>
                        <a:rPr lang="en-US" dirty="0"/>
                        <a:t> </a:t>
                      </a:r>
                      <a:r>
                        <a:rPr lang="en-US" dirty="0" err="1"/>
                        <a:t>nguyên</a:t>
                      </a:r>
                      <a:r>
                        <a:rPr lang="en-US" dirty="0"/>
                        <a:t> </a:t>
                      </a:r>
                      <a:r>
                        <a:rPr lang="en-US" dirty="0" err="1"/>
                        <a:t>thuỷ</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err="1"/>
                        <a:t>Kiểu</a:t>
                      </a:r>
                      <a:r>
                        <a:rPr lang="en-US" dirty="0"/>
                        <a:t> Wrapper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55799590"/>
                  </a:ext>
                </a:extLst>
              </a:tr>
              <a:tr h="398177">
                <a:tc>
                  <a:txBody>
                    <a:bodyPr/>
                    <a:lstStyle/>
                    <a:p>
                      <a:pPr algn="ctr"/>
                      <a:r>
                        <a:rPr lang="en-US" dirty="0"/>
                        <a:t>byte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Byte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70788246"/>
                  </a:ext>
                </a:extLst>
              </a:tr>
              <a:tr h="370840">
                <a:tc>
                  <a:txBody>
                    <a:bodyPr/>
                    <a:lstStyle/>
                    <a:p>
                      <a:pPr algn="ctr"/>
                      <a:r>
                        <a:rPr lang="en-US" dirty="0"/>
                        <a:t>short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Short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25620965"/>
                  </a:ext>
                </a:extLst>
              </a:tr>
              <a:tr h="370840">
                <a:tc>
                  <a:txBody>
                    <a:bodyPr/>
                    <a:lstStyle/>
                    <a:p>
                      <a:pPr algn="ctr"/>
                      <a:r>
                        <a:rPr lang="en-US" dirty="0"/>
                        <a:t>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Integer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57232043"/>
                  </a:ext>
                </a:extLst>
              </a:tr>
              <a:tr h="370840">
                <a:tc>
                  <a:txBody>
                    <a:bodyPr/>
                    <a:lstStyle/>
                    <a:p>
                      <a:pPr algn="ctr"/>
                      <a:r>
                        <a:rPr lang="en-US" sz="1400" b="0" u="none" strike="noStrike" cap="none" dirty="0">
                          <a:solidFill>
                            <a:schemeClr val="dk1"/>
                          </a:solidFill>
                          <a:effectLst/>
                          <a:sym typeface="Arial"/>
                        </a:rPr>
                        <a:t>long</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Long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3808094"/>
                  </a:ext>
                </a:extLst>
              </a:tr>
              <a:tr h="370840">
                <a:tc>
                  <a:txBody>
                    <a:bodyPr/>
                    <a:lstStyle/>
                    <a:p>
                      <a:pPr algn="ctr"/>
                      <a:r>
                        <a:rPr lang="en-US" dirty="0"/>
                        <a:t>char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Char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58540706"/>
                  </a:ext>
                </a:extLst>
              </a:tr>
              <a:tr h="370840">
                <a:tc>
                  <a:txBody>
                    <a:bodyPr/>
                    <a:lstStyle/>
                    <a:p>
                      <a:pPr algn="ctr"/>
                      <a:r>
                        <a:rPr lang="en-US" dirty="0" err="1"/>
                        <a:t>boolean</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Boolean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66179832"/>
                  </a:ext>
                </a:extLst>
              </a:tr>
              <a:tr h="370840">
                <a:tc>
                  <a:txBody>
                    <a:bodyPr/>
                    <a:lstStyle/>
                    <a:p>
                      <a:pPr algn="ctr"/>
                      <a:r>
                        <a:rPr lang="en-US" dirty="0"/>
                        <a:t>float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Float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84263932"/>
                  </a:ext>
                </a:extLst>
              </a:tr>
              <a:tr h="370840">
                <a:tc>
                  <a:txBody>
                    <a:bodyPr/>
                    <a:lstStyle/>
                    <a:p>
                      <a:pPr algn="ctr"/>
                      <a:r>
                        <a:rPr lang="en-US" dirty="0"/>
                        <a:t>double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Double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982215"/>
                  </a:ext>
                </a:extLst>
              </a:tr>
            </a:tbl>
          </a:graphicData>
        </a:graphic>
      </p:graphicFrame>
      <p:sp>
        <p:nvSpPr>
          <p:cNvPr id="3" name="TextBox 2">
            <a:extLst>
              <a:ext uri="{FF2B5EF4-FFF2-40B4-BE49-F238E27FC236}">
                <a16:creationId xmlns:a16="http://schemas.microsoft.com/office/drawing/2014/main" id="{12013036-7718-4D0A-A629-08DEF91AE89F}"/>
              </a:ext>
            </a:extLst>
          </p:cNvPr>
          <p:cNvSpPr txBox="1"/>
          <p:nvPr/>
        </p:nvSpPr>
        <p:spPr>
          <a:xfrm>
            <a:off x="395536" y="976951"/>
            <a:ext cx="1454244" cy="369332"/>
          </a:xfrm>
          <a:prstGeom prst="rect">
            <a:avLst/>
          </a:prstGeom>
          <a:noFill/>
        </p:spPr>
        <p:txBody>
          <a:bodyPr wrap="none" rtlCol="0">
            <a:spAutoFit/>
          </a:bodyPr>
          <a:lstStyle/>
          <a:p>
            <a:r>
              <a:rPr lang="en-US" sz="1800" b="1" dirty="0" err="1">
                <a:latin typeface="Calibri" panose="020F0502020204030204" pitchFamily="34" charset="0"/>
                <a:cs typeface="Calibri" panose="020F0502020204030204" pitchFamily="34" charset="0"/>
              </a:rPr>
              <a:t>Lớp</a:t>
            </a:r>
            <a:r>
              <a:rPr lang="en-US" sz="1800" b="1" dirty="0">
                <a:latin typeface="Calibri" panose="020F0502020204030204" pitchFamily="34" charset="0"/>
                <a:cs typeface="Calibri" panose="020F0502020204030204" pitchFamily="34" charset="0"/>
              </a:rPr>
              <a:t> Wrapper</a:t>
            </a:r>
          </a:p>
        </p:txBody>
      </p:sp>
      <p:sp>
        <p:nvSpPr>
          <p:cNvPr id="8" name="TextBox 7">
            <a:extLst>
              <a:ext uri="{FF2B5EF4-FFF2-40B4-BE49-F238E27FC236}">
                <a16:creationId xmlns:a16="http://schemas.microsoft.com/office/drawing/2014/main" id="{A15DC241-9E96-401F-8CC0-FA5ABB2A8978}"/>
              </a:ext>
            </a:extLst>
          </p:cNvPr>
          <p:cNvSpPr txBox="1"/>
          <p:nvPr/>
        </p:nvSpPr>
        <p:spPr>
          <a:xfrm>
            <a:off x="395536" y="1374599"/>
            <a:ext cx="11400926" cy="646331"/>
          </a:xfrm>
          <a:prstGeom prst="rect">
            <a:avLst/>
          </a:prstGeom>
          <a:noFill/>
        </p:spPr>
        <p:txBody>
          <a:bodyPr wrap="square">
            <a:spAutoFit/>
          </a:bodyPr>
          <a:lstStyle/>
          <a:p>
            <a:r>
              <a:rPr lang="vi-VN" sz="1800" b="0" i="0" dirty="0">
                <a:solidFill>
                  <a:schemeClr val="tx1"/>
                </a:solidFill>
                <a:effectLst/>
                <a:latin typeface="Calibri" panose="020F0502020204030204" pitchFamily="34" charset="0"/>
                <a:cs typeface="Calibri" panose="020F0502020204030204" pitchFamily="34" charset="0"/>
              </a:rPr>
              <a:t>Lớp Wrapper trong java cung cấp cơ chế để chuyển đổi kiểu dữ liệu nguyên thủy thành kiểu đối tượng và ngược lại từ đối tượng thành kiểu dữ liệu nguyên thủy.</a:t>
            </a:r>
            <a:endParaRPr lang="en-US" sz="1800" dirty="0">
              <a:solidFill>
                <a:schemeClr val="tx1"/>
              </a:solidFill>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258E0170-E352-4AA9-96DB-35CD948E7CEB}"/>
              </a:ext>
            </a:extLst>
          </p:cNvPr>
          <p:cNvPicPr>
            <a:picLocks noChangeAspect="1"/>
          </p:cNvPicPr>
          <p:nvPr/>
        </p:nvPicPr>
        <p:blipFill>
          <a:blip r:embed="rId4"/>
          <a:stretch>
            <a:fillRect/>
          </a:stretch>
        </p:blipFill>
        <p:spPr>
          <a:xfrm>
            <a:off x="492505" y="2260063"/>
            <a:ext cx="7274777" cy="2243623"/>
          </a:xfrm>
          <a:prstGeom prst="rect">
            <a:avLst/>
          </a:prstGeom>
        </p:spPr>
      </p:pic>
    </p:spTree>
    <p:extLst>
      <p:ext uri="{BB962C8B-B14F-4D97-AF65-F5344CB8AC3E}">
        <p14:creationId xmlns:p14="http://schemas.microsoft.com/office/powerpoint/2010/main" val="312325317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1000"/>
                                        <p:tgtEl>
                                          <p:spTgt spid="6"/>
                                        </p:tgtEl>
                                      </p:cBhvr>
                                    </p:animEffect>
                                    <p:anim calcmode="lin" valueType="num">
                                      <p:cBhvr>
                                        <p:cTn id="25" dur="1000" fill="hold"/>
                                        <p:tgtEl>
                                          <p:spTgt spid="6"/>
                                        </p:tgtEl>
                                        <p:attrNameLst>
                                          <p:attrName>ppt_x</p:attrName>
                                        </p:attrNameLst>
                                      </p:cBhvr>
                                      <p:tavLst>
                                        <p:tav tm="0">
                                          <p:val>
                                            <p:strVal val="#ppt_x"/>
                                          </p:val>
                                        </p:tav>
                                        <p:tav tm="100000">
                                          <p:val>
                                            <p:strVal val="#ppt_x"/>
                                          </p:val>
                                        </p:tav>
                                      </p:tavLst>
                                    </p:anim>
                                    <p:anim calcmode="lin" valueType="num">
                                      <p:cBhvr>
                                        <p:cTn id="2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94"/>
                                        </p:tgtEl>
                                        <p:attrNameLst>
                                          <p:attrName>style.visibility</p:attrName>
                                        </p:attrNameLst>
                                      </p:cBhvr>
                                      <p:to>
                                        <p:strVal val="visible"/>
                                      </p:to>
                                    </p:set>
                                    <p:animEffect transition="in" filter="fade">
                                      <p:cBhvr>
                                        <p:cTn id="31" dur="1000"/>
                                        <p:tgtEl>
                                          <p:spTgt spid="94"/>
                                        </p:tgtEl>
                                      </p:cBhvr>
                                    </p:animEffect>
                                    <p:anim calcmode="lin" valueType="num">
                                      <p:cBhvr>
                                        <p:cTn id="32" dur="1000" fill="hold"/>
                                        <p:tgtEl>
                                          <p:spTgt spid="94"/>
                                        </p:tgtEl>
                                        <p:attrNameLst>
                                          <p:attrName>ppt_x</p:attrName>
                                        </p:attrNameLst>
                                      </p:cBhvr>
                                      <p:tavLst>
                                        <p:tav tm="0">
                                          <p:val>
                                            <p:strVal val="#ppt_x"/>
                                          </p:val>
                                        </p:tav>
                                        <p:tav tm="100000">
                                          <p:val>
                                            <p:strVal val="#ppt_x"/>
                                          </p:val>
                                        </p:tav>
                                      </p:tavLst>
                                    </p:anim>
                                    <p:anim calcmode="lin" valueType="num">
                                      <p:cBhvr>
                                        <p:cTn id="33" dur="1000" fill="hold"/>
                                        <p:tgtEl>
                                          <p:spTgt spid="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3"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2</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379656"/>
          </a:xfrm>
          <a:prstGeom prst="rect">
            <a:avLst/>
          </a:prstGeom>
          <a:noFill/>
        </p:spPr>
        <p:txBody>
          <a:bodyPr wrap="square" rtlCol="0">
            <a:spAutoFit/>
          </a:bodyPr>
          <a:lstStyle/>
          <a:p>
            <a:pPr algn="ct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Khai</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báo</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biến</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106819560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06400" y="870585"/>
            <a:ext cx="6302048" cy="379656"/>
          </a:xfrm>
          <a:prstGeom prst="rect">
            <a:avLst/>
          </a:prstGeom>
          <a:noFill/>
        </p:spPr>
        <p:txBody>
          <a:bodyPr wrap="square" rtlCol="0">
            <a:spAutoFit/>
          </a:bodyPr>
          <a:lstStyle/>
          <a:p>
            <a:r>
              <a:rPr lang="en-US" sz="1867" i="1" u="sng" dirty="0" err="1"/>
              <a:t>Biến</a:t>
            </a:r>
            <a:r>
              <a:rPr lang="en-US" sz="1867" i="1" u="sng" dirty="0"/>
              <a:t> </a:t>
            </a:r>
            <a:r>
              <a:rPr lang="en-US" sz="1867" i="1" u="sng" dirty="0" err="1"/>
              <a:t>là</a:t>
            </a:r>
            <a:r>
              <a:rPr lang="en-US" sz="1867" i="1" u="sng" dirty="0"/>
              <a:t> </a:t>
            </a:r>
            <a:r>
              <a:rPr lang="en-US" sz="1867" i="1" u="sng" dirty="0" err="1"/>
              <a:t>gì</a:t>
            </a:r>
            <a:r>
              <a:rPr lang="en-US" sz="1867" i="1" u="sng" dirty="0"/>
              <a:t>?</a:t>
            </a:r>
          </a:p>
        </p:txBody>
      </p:sp>
      <p:sp>
        <p:nvSpPr>
          <p:cNvPr id="3" name="Rectangle 2"/>
          <p:cNvSpPr/>
          <p:nvPr/>
        </p:nvSpPr>
        <p:spPr>
          <a:xfrm>
            <a:off x="508000" y="1498599"/>
            <a:ext cx="11277600" cy="1185228"/>
          </a:xfrm>
          <a:prstGeom prst="rect">
            <a:avLst/>
          </a:prstGeom>
          <a:solidFill>
            <a:schemeClr val="accent5">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80990" indent="-380990">
              <a:lnSpc>
                <a:spcPct val="200000"/>
              </a:lnSpc>
              <a:buFont typeface="Arial" panose="020B0604020202020204" pitchFamily="34" charset="0"/>
              <a:buChar char="•"/>
            </a:pPr>
            <a:r>
              <a:rPr lang="vi-VN" sz="1800" dirty="0">
                <a:solidFill>
                  <a:schemeClr val="tx1"/>
                </a:solidFill>
                <a:latin typeface="Calibri" panose="020F0502020204030204" pitchFamily="34" charset="0"/>
                <a:cs typeface="Calibri" panose="020F0502020204030204" pitchFamily="34" charset="0"/>
              </a:rPr>
              <a:t>Biến là vùng nhớ dùng để lưu trữ các giá trị của chương trình. </a:t>
            </a:r>
            <a:endParaRPr lang="en-US" sz="1800" dirty="0">
              <a:solidFill>
                <a:schemeClr val="tx1"/>
              </a:solidFill>
              <a:latin typeface="Calibri" panose="020F0502020204030204" pitchFamily="34" charset="0"/>
              <a:cs typeface="Calibri" panose="020F0502020204030204" pitchFamily="34" charset="0"/>
            </a:endParaRPr>
          </a:p>
          <a:p>
            <a:pPr marL="380990" indent="-380990">
              <a:buFont typeface="Arial" panose="020B0604020202020204" pitchFamily="34" charset="0"/>
              <a:buChar char="•"/>
            </a:pPr>
            <a:r>
              <a:rPr lang="vi-VN" sz="1800" dirty="0">
                <a:solidFill>
                  <a:schemeClr val="tx1"/>
                </a:solidFill>
                <a:latin typeface="Calibri" panose="020F0502020204030204" pitchFamily="34" charset="0"/>
                <a:cs typeface="Calibri" panose="020F0502020204030204" pitchFamily="34" charset="0"/>
              </a:rPr>
              <a:t>Mỗi biến gắn liền với một kiểu dữ liệu và một định danh duy nhất gọi là tên biến.</a:t>
            </a:r>
            <a:endParaRPr lang="en-US" sz="1800" dirty="0">
              <a:solidFill>
                <a:schemeClr val="tx1"/>
              </a:solidFill>
              <a:latin typeface="Calibri" panose="020F0502020204030204" pitchFamily="34" charset="0"/>
              <a:cs typeface="Calibri" panose="020F0502020204030204" pitchFamily="34" charset="0"/>
            </a:endParaRPr>
          </a:p>
        </p:txBody>
      </p:sp>
      <p:sp>
        <p:nvSpPr>
          <p:cNvPr id="4" name="TextBox 3"/>
          <p:cNvSpPr txBox="1"/>
          <p:nvPr/>
        </p:nvSpPr>
        <p:spPr>
          <a:xfrm>
            <a:off x="395706" y="3097607"/>
            <a:ext cx="3050835" cy="379656"/>
          </a:xfrm>
          <a:prstGeom prst="rect">
            <a:avLst/>
          </a:prstGeom>
          <a:noFill/>
        </p:spPr>
        <p:txBody>
          <a:bodyPr wrap="none" rtlCol="0">
            <a:spAutoFit/>
          </a:bodyPr>
          <a:lstStyle/>
          <a:p>
            <a:r>
              <a:rPr lang="en-US" sz="1867" i="1" u="sng" dirty="0" err="1"/>
              <a:t>Một</a:t>
            </a:r>
            <a:r>
              <a:rPr lang="en-US" sz="1867" i="1" u="sng" dirty="0"/>
              <a:t> </a:t>
            </a:r>
            <a:r>
              <a:rPr lang="en-US" sz="1867" i="1" u="sng" dirty="0" err="1"/>
              <a:t>số</a:t>
            </a:r>
            <a:r>
              <a:rPr lang="en-US" sz="1867" i="1" u="sng" dirty="0"/>
              <a:t> </a:t>
            </a:r>
            <a:r>
              <a:rPr lang="en-US" sz="1867" i="1" u="sng" dirty="0" err="1"/>
              <a:t>quy</a:t>
            </a:r>
            <a:r>
              <a:rPr lang="en-US" sz="1867" i="1" u="sng" dirty="0"/>
              <a:t> </a:t>
            </a:r>
            <a:r>
              <a:rPr lang="en-US" sz="1867" i="1" u="sng" dirty="0" err="1"/>
              <a:t>tắc</a:t>
            </a:r>
            <a:r>
              <a:rPr lang="en-US" sz="1867" i="1" u="sng" dirty="0"/>
              <a:t> </a:t>
            </a:r>
            <a:r>
              <a:rPr lang="en-US" sz="1867" i="1" u="sng" dirty="0" err="1"/>
              <a:t>đặt</a:t>
            </a:r>
            <a:r>
              <a:rPr lang="en-US" sz="1867" i="1" u="sng" dirty="0"/>
              <a:t> </a:t>
            </a:r>
            <a:r>
              <a:rPr lang="en-US" sz="1867" i="1" u="sng" dirty="0" err="1"/>
              <a:t>tên</a:t>
            </a:r>
            <a:r>
              <a:rPr lang="en-US" sz="1867" i="1" u="sng" dirty="0"/>
              <a:t> </a:t>
            </a:r>
            <a:r>
              <a:rPr lang="en-US" sz="1867" i="1" u="sng" dirty="0" err="1"/>
              <a:t>biến</a:t>
            </a:r>
            <a:endParaRPr lang="en-US" sz="1867" i="1" u="sng" dirty="0"/>
          </a:p>
        </p:txBody>
      </p:sp>
      <p:sp>
        <p:nvSpPr>
          <p:cNvPr id="5" name="Rectangle 4"/>
          <p:cNvSpPr/>
          <p:nvPr/>
        </p:nvSpPr>
        <p:spPr>
          <a:xfrm>
            <a:off x="508000" y="3632200"/>
            <a:ext cx="11277600" cy="3048000"/>
          </a:xfrm>
          <a:prstGeom prst="rect">
            <a:avLst/>
          </a:prstGeom>
          <a:solidFill>
            <a:schemeClr val="accent5">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80990" indent="-380990">
              <a:lnSpc>
                <a:spcPct val="150000"/>
              </a:lnSpc>
              <a:buFont typeface="Arial" panose="020B0604020202020204" pitchFamily="34" charset="0"/>
              <a:buChar char="•"/>
            </a:pPr>
            <a:r>
              <a:rPr lang="vi-VN" sz="1800" dirty="0">
                <a:solidFill>
                  <a:schemeClr val="tx1"/>
                </a:solidFill>
                <a:latin typeface="Calibri" panose="020F0502020204030204" pitchFamily="34" charset="0"/>
                <a:cs typeface="Calibri" panose="020F0502020204030204" pitchFamily="34" charset="0"/>
              </a:rPr>
              <a:t>Tên phân biệt chữ HOA và chữ thường.</a:t>
            </a:r>
          </a:p>
          <a:p>
            <a:pPr marL="380990" indent="-380990">
              <a:lnSpc>
                <a:spcPct val="150000"/>
              </a:lnSpc>
              <a:buFont typeface="Arial" panose="020B0604020202020204" pitchFamily="34" charset="0"/>
              <a:buChar char="•"/>
            </a:pPr>
            <a:r>
              <a:rPr lang="vi-VN" sz="1800" dirty="0">
                <a:solidFill>
                  <a:schemeClr val="tx1"/>
                </a:solidFill>
                <a:latin typeface="Calibri" panose="020F0502020204030204" pitchFamily="34" charset="0"/>
                <a:cs typeface="Calibri" panose="020F0502020204030204" pitchFamily="34" charset="0"/>
              </a:rPr>
              <a:t>Tên biến chấp nhận các ký tự </a:t>
            </a:r>
            <a:r>
              <a:rPr lang="vi-VN" sz="1800" b="1" dirty="0">
                <a:solidFill>
                  <a:schemeClr val="tx1"/>
                </a:solidFill>
                <a:latin typeface="Calibri" panose="020F0502020204030204" pitchFamily="34" charset="0"/>
                <a:cs typeface="Calibri" panose="020F0502020204030204" pitchFamily="34" charset="0"/>
              </a:rPr>
              <a:t>chữ cái</a:t>
            </a:r>
            <a:r>
              <a:rPr lang="vi-VN" sz="1800" dirty="0">
                <a:solidFill>
                  <a:schemeClr val="tx1"/>
                </a:solidFill>
                <a:latin typeface="Calibri" panose="020F0502020204030204" pitchFamily="34" charset="0"/>
                <a:cs typeface="Calibri" panose="020F0502020204030204" pitchFamily="34" charset="0"/>
              </a:rPr>
              <a:t>, ký </a:t>
            </a:r>
            <a:r>
              <a:rPr lang="vi-VN" sz="1800" b="1" dirty="0">
                <a:solidFill>
                  <a:schemeClr val="tx1"/>
                </a:solidFill>
                <a:latin typeface="Calibri" panose="020F0502020204030204" pitchFamily="34" charset="0"/>
                <a:cs typeface="Calibri" panose="020F0502020204030204" pitchFamily="34" charset="0"/>
              </a:rPr>
              <a:t>số</a:t>
            </a:r>
            <a:r>
              <a:rPr lang="vi-VN" sz="1800" dirty="0">
                <a:solidFill>
                  <a:schemeClr val="tx1"/>
                </a:solidFill>
                <a:latin typeface="Calibri" panose="020F0502020204030204" pitchFamily="34" charset="0"/>
                <a:cs typeface="Calibri" panose="020F0502020204030204" pitchFamily="34" charset="0"/>
              </a:rPr>
              <a:t>, dấu </a:t>
            </a:r>
            <a:r>
              <a:rPr lang="vi-VN" sz="1800" b="1" dirty="0">
                <a:solidFill>
                  <a:schemeClr val="tx1"/>
                </a:solidFill>
                <a:latin typeface="Calibri" panose="020F0502020204030204" pitchFamily="34" charset="0"/>
                <a:cs typeface="Calibri" panose="020F0502020204030204" pitchFamily="34" charset="0"/>
              </a:rPr>
              <a:t>_</a:t>
            </a:r>
            <a:r>
              <a:rPr lang="vi-VN" sz="1800" dirty="0">
                <a:solidFill>
                  <a:schemeClr val="tx1"/>
                </a:solidFill>
                <a:latin typeface="Calibri" panose="020F0502020204030204" pitchFamily="34" charset="0"/>
                <a:cs typeface="Calibri" panose="020F0502020204030204" pitchFamily="34" charset="0"/>
              </a:rPr>
              <a:t> và dấu </a:t>
            </a:r>
            <a:r>
              <a:rPr lang="vi-VN" sz="1800" b="1" dirty="0">
                <a:solidFill>
                  <a:schemeClr val="tx1"/>
                </a:solidFill>
                <a:latin typeface="Calibri" panose="020F0502020204030204" pitchFamily="34" charset="0"/>
                <a:cs typeface="Calibri" panose="020F0502020204030204" pitchFamily="34" charset="0"/>
              </a:rPr>
              <a:t>$</a:t>
            </a:r>
            <a:r>
              <a:rPr lang="vi-VN" sz="1800" dirty="0">
                <a:solidFill>
                  <a:schemeClr val="tx1"/>
                </a:solidFill>
                <a:latin typeface="Calibri" panose="020F0502020204030204" pitchFamily="34" charset="0"/>
                <a:cs typeface="Calibri" panose="020F0502020204030204" pitchFamily="34" charset="0"/>
              </a:rPr>
              <a:t>.</a:t>
            </a:r>
          </a:p>
          <a:p>
            <a:pPr marL="380990" indent="-380990">
              <a:lnSpc>
                <a:spcPct val="150000"/>
              </a:lnSpc>
              <a:buFont typeface="Arial" panose="020B0604020202020204" pitchFamily="34" charset="0"/>
              <a:buChar char="•"/>
            </a:pPr>
            <a:r>
              <a:rPr lang="vi-VN" sz="1800" dirty="0">
                <a:solidFill>
                  <a:schemeClr val="tx1"/>
                </a:solidFill>
                <a:latin typeface="Calibri" panose="020F0502020204030204" pitchFamily="34" charset="0"/>
                <a:cs typeface="Calibri" panose="020F0502020204030204" pitchFamily="34" charset="0"/>
              </a:rPr>
              <a:t>Tên biến phải bắt đầu bằng một </a:t>
            </a:r>
            <a:r>
              <a:rPr lang="vi-VN" sz="1800" b="1" dirty="0">
                <a:solidFill>
                  <a:schemeClr val="tx1"/>
                </a:solidFill>
                <a:latin typeface="Calibri" panose="020F0502020204030204" pitchFamily="34" charset="0"/>
                <a:cs typeface="Calibri" panose="020F0502020204030204" pitchFamily="34" charset="0"/>
              </a:rPr>
              <a:t>chữ cái</a:t>
            </a:r>
            <a:r>
              <a:rPr lang="vi-VN" sz="1800" dirty="0">
                <a:solidFill>
                  <a:schemeClr val="tx1"/>
                </a:solidFill>
                <a:latin typeface="Calibri" panose="020F0502020204030204" pitchFamily="34" charset="0"/>
                <a:cs typeface="Calibri" panose="020F0502020204030204" pitchFamily="34" charset="0"/>
              </a:rPr>
              <a:t> , một dấu </a:t>
            </a:r>
            <a:r>
              <a:rPr lang="vi-VN" sz="1800" b="1" dirty="0">
                <a:solidFill>
                  <a:schemeClr val="tx1"/>
                </a:solidFill>
                <a:latin typeface="Calibri" panose="020F0502020204030204" pitchFamily="34" charset="0"/>
                <a:cs typeface="Calibri" panose="020F0502020204030204" pitchFamily="34" charset="0"/>
              </a:rPr>
              <a:t>_</a:t>
            </a:r>
            <a:r>
              <a:rPr lang="vi-VN" sz="1800" dirty="0">
                <a:solidFill>
                  <a:schemeClr val="tx1"/>
                </a:solidFill>
                <a:latin typeface="Calibri" panose="020F0502020204030204" pitchFamily="34" charset="0"/>
                <a:cs typeface="Calibri" panose="020F0502020204030204" pitchFamily="34" charset="0"/>
              </a:rPr>
              <a:t> hay dấu </a:t>
            </a:r>
            <a:r>
              <a:rPr lang="vi-VN" sz="1800" b="1" dirty="0">
                <a:solidFill>
                  <a:schemeClr val="tx1"/>
                </a:solidFill>
                <a:latin typeface="Calibri" panose="020F0502020204030204" pitchFamily="34" charset="0"/>
                <a:cs typeface="Calibri" panose="020F0502020204030204" pitchFamily="34" charset="0"/>
              </a:rPr>
              <a:t>$</a:t>
            </a:r>
            <a:r>
              <a:rPr lang="vi-VN" sz="1800" dirty="0">
                <a:solidFill>
                  <a:schemeClr val="tx1"/>
                </a:solidFill>
                <a:latin typeface="Calibri" panose="020F0502020204030204" pitchFamily="34" charset="0"/>
                <a:cs typeface="Calibri" panose="020F0502020204030204" pitchFamily="34" charset="0"/>
              </a:rPr>
              <a:t>. Không bắt đầu bằng ký tự số.</a:t>
            </a:r>
          </a:p>
          <a:p>
            <a:pPr marL="380990" indent="-380990">
              <a:lnSpc>
                <a:spcPct val="150000"/>
              </a:lnSpc>
              <a:buFont typeface="Arial" panose="020B0604020202020204" pitchFamily="34" charset="0"/>
              <a:buChar char="•"/>
            </a:pPr>
            <a:r>
              <a:rPr lang="vi-VN" sz="1800" dirty="0">
                <a:solidFill>
                  <a:schemeClr val="tx1"/>
                </a:solidFill>
                <a:latin typeface="Calibri" panose="020F0502020204030204" pitchFamily="34" charset="0"/>
                <a:cs typeface="Calibri" panose="020F0502020204030204" pitchFamily="34" charset="0"/>
              </a:rPr>
              <a:t>Tên biến không được trùng với các từ khóa.</a:t>
            </a:r>
          </a:p>
          <a:p>
            <a:pPr marL="380990" indent="-380990">
              <a:lnSpc>
                <a:spcPct val="150000"/>
              </a:lnSpc>
              <a:buFont typeface="Arial" panose="020B0604020202020204" pitchFamily="34" charset="0"/>
              <a:buChar char="•"/>
            </a:pPr>
            <a:r>
              <a:rPr lang="vi-VN" sz="1800" dirty="0">
                <a:solidFill>
                  <a:schemeClr val="tx1"/>
                </a:solidFill>
                <a:latin typeface="Calibri" panose="020F0502020204030204" pitchFamily="34" charset="0"/>
                <a:cs typeface="Calibri" panose="020F0502020204030204" pitchFamily="34" charset="0"/>
              </a:rPr>
              <a:t>Tên biến không có khoảng trắng trong tên.</a:t>
            </a:r>
          </a:p>
          <a:p>
            <a:pPr marL="380990" indent="-380990">
              <a:lnSpc>
                <a:spcPct val="150000"/>
              </a:lnSpc>
              <a:buFont typeface="Arial" panose="020B0604020202020204" pitchFamily="34" charset="0"/>
              <a:buChar char="•"/>
            </a:pPr>
            <a:r>
              <a:rPr lang="vi-VN" sz="1800" dirty="0">
                <a:solidFill>
                  <a:schemeClr val="tx1"/>
                </a:solidFill>
                <a:latin typeface="Calibri" panose="020F0502020204030204" pitchFamily="34" charset="0"/>
                <a:cs typeface="Calibri" panose="020F0502020204030204" pitchFamily="34" charset="0"/>
              </a:rPr>
              <a:t>Biến có thể được khai báo ở bất kỳ đâu trong chương trình.</a:t>
            </a:r>
          </a:p>
        </p:txBody>
      </p:sp>
      <p:pic>
        <p:nvPicPr>
          <p:cNvPr id="9" name="Google Shape;95;p14">
            <a:extLst>
              <a:ext uri="{FF2B5EF4-FFF2-40B4-BE49-F238E27FC236}">
                <a16:creationId xmlns:a16="http://schemas.microsoft.com/office/drawing/2014/main" id="{B698B120-D0DF-40BB-B7B7-4D0E22F54240}"/>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10" name="Google Shape;96;p14">
            <a:extLst>
              <a:ext uri="{FF2B5EF4-FFF2-40B4-BE49-F238E27FC236}">
                <a16:creationId xmlns:a16="http://schemas.microsoft.com/office/drawing/2014/main" id="{8789E6CD-A7D4-4CB3-AAC3-FF1EE30CD703}"/>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panose="020F0502020204030204" pitchFamily="34" charset="0"/>
                <a:ea typeface="Calibri"/>
                <a:cs typeface="Calibri" panose="020F0502020204030204" pitchFamily="34" charset="0"/>
                <a:sym typeface="Calibri"/>
              </a:rPr>
              <a:t>Khai</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báo</a:t>
            </a:r>
            <a:r>
              <a:rPr lang="en-US" sz="3600" dirty="0">
                <a:solidFill>
                  <a:schemeClr val="lt1"/>
                </a:solidFill>
                <a:latin typeface="Calibri" panose="020F0502020204030204" pitchFamily="34" charset="0"/>
                <a:ea typeface="Calibri"/>
                <a:cs typeface="Calibri" panose="020F0502020204030204" pitchFamily="34" charset="0"/>
                <a:sym typeface="Calibri"/>
              </a:rPr>
              <a:t> </a:t>
            </a:r>
            <a:r>
              <a:rPr lang="en-US" sz="3600" dirty="0" err="1">
                <a:solidFill>
                  <a:schemeClr val="lt1"/>
                </a:solidFill>
                <a:latin typeface="Calibri" panose="020F0502020204030204" pitchFamily="34" charset="0"/>
                <a:ea typeface="Calibri"/>
                <a:cs typeface="Calibri" panose="020F0502020204030204" pitchFamily="34" charset="0"/>
                <a:sym typeface="Calibri"/>
              </a:rPr>
              <a:t>biến</a:t>
            </a:r>
            <a:endParaRPr sz="3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35407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barn(inVertical)">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down)">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P spid="5" grpId="0" animBg="1"/>
    </p:bld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QA-LightBlue-Reverse">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514</TotalTime>
  <Words>1536</Words>
  <Application>Microsoft Office PowerPoint</Application>
  <PresentationFormat>Widescreen</PresentationFormat>
  <Paragraphs>263</Paragraphs>
  <Slides>27</Slides>
  <Notes>27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27</vt:i4>
      </vt:variant>
    </vt:vector>
  </HeadingPairs>
  <TitlesOfParts>
    <vt:vector size="36" baseType="lpstr">
      <vt:lpstr>Alegreya</vt:lpstr>
      <vt:lpstr>Arial</vt:lpstr>
      <vt:lpstr>Calibri</vt:lpstr>
      <vt:lpstr>Myriad Pro</vt:lpstr>
      <vt:lpstr>Noto Sans Symbols</vt:lpstr>
      <vt:lpstr>Quattrocento Sans</vt:lpstr>
      <vt:lpstr>Wingdings</vt:lpstr>
      <vt:lpstr>Office Theme</vt:lpstr>
      <vt:lpstr>LQA-LightBlue-Reverse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KHANH</dc:creator>
  <cp:lastModifiedBy>huy nguyễn</cp:lastModifiedBy>
  <cp:revision>276</cp:revision>
  <dcterms:modified xsi:type="dcterms:W3CDTF">2022-03-14T08:30:18Z</dcterms:modified>
</cp:coreProperties>
</file>